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9"/>
  </p:notesMasterIdLst>
  <p:sldIdLst>
    <p:sldId id="2147470553" r:id="rId5"/>
    <p:sldId id="632" r:id="rId6"/>
    <p:sldId id="2076137751" r:id="rId7"/>
    <p:sldId id="2147470556" r:id="rId8"/>
    <p:sldId id="2147470557" r:id="rId9"/>
    <p:sldId id="2147470558" r:id="rId10"/>
    <p:sldId id="2147470559" r:id="rId11"/>
    <p:sldId id="2147470560" r:id="rId12"/>
    <p:sldId id="2147470561" r:id="rId13"/>
    <p:sldId id="2076137747" r:id="rId14"/>
    <p:sldId id="2147470562" r:id="rId15"/>
    <p:sldId id="2147470563" r:id="rId16"/>
    <p:sldId id="2147470555" r:id="rId17"/>
    <p:sldId id="207613702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63265"/>
  </p:normalViewPr>
  <p:slideViewPr>
    <p:cSldViewPr snapToGrid="0">
      <p:cViewPr varScale="1">
        <p:scale>
          <a:sx n="74" d="100"/>
          <a:sy n="74" d="100"/>
        </p:scale>
        <p:origin x="11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3F94A0-D508-4033-A9BA-5A4EEED786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98490F3-D466-46AE-9508-B2672D580646}">
      <dgm:prSet/>
      <dgm:spPr/>
      <dgm:t>
        <a:bodyPr/>
        <a:lstStyle/>
        <a:p>
          <a:r>
            <a:rPr lang="en-US" baseline="0"/>
            <a:t>Allows automation of scale up and down of compute resources based on activity</a:t>
          </a:r>
          <a:endParaRPr lang="en-US"/>
        </a:p>
      </dgm:t>
    </dgm:pt>
    <dgm:pt modelId="{5762B637-745C-4AB5-9209-40CD49407AC7}" type="parTrans" cxnId="{3F4F4EFE-24AE-4487-96E8-6CFAD7B9C1B3}">
      <dgm:prSet/>
      <dgm:spPr/>
      <dgm:t>
        <a:bodyPr/>
        <a:lstStyle/>
        <a:p>
          <a:endParaRPr lang="en-US"/>
        </a:p>
      </dgm:t>
    </dgm:pt>
    <dgm:pt modelId="{B963E592-F9C5-40F3-BCB2-B00E9BD6F3F6}" type="sibTrans" cxnId="{3F4F4EFE-24AE-4487-96E8-6CFAD7B9C1B3}">
      <dgm:prSet/>
      <dgm:spPr/>
      <dgm:t>
        <a:bodyPr/>
        <a:lstStyle/>
        <a:p>
          <a:endParaRPr lang="en-US"/>
        </a:p>
      </dgm:t>
    </dgm:pt>
    <dgm:pt modelId="{72845819-2444-4D3E-8B4B-BC5DDC2B3A97}">
      <dgm:prSet/>
      <dgm:spPr/>
      <dgm:t>
        <a:bodyPr/>
        <a:lstStyle/>
        <a:p>
          <a:r>
            <a:rPr lang="en-US" baseline="0"/>
            <a:t>You specify the minimum and maximum number of nodes</a:t>
          </a:r>
          <a:endParaRPr lang="en-US"/>
        </a:p>
      </dgm:t>
    </dgm:pt>
    <dgm:pt modelId="{1C27F1E6-EA7B-4785-A9A2-24BC268E4A42}" type="parTrans" cxnId="{C2B2FF60-5ED1-40EB-B566-18539A3F6A51}">
      <dgm:prSet/>
      <dgm:spPr/>
      <dgm:t>
        <a:bodyPr/>
        <a:lstStyle/>
        <a:p>
          <a:endParaRPr lang="en-US"/>
        </a:p>
      </dgm:t>
    </dgm:pt>
    <dgm:pt modelId="{5F7DAAE2-4F30-4E7A-BC04-B103BFE9A12F}" type="sibTrans" cxnId="{C2B2FF60-5ED1-40EB-B566-18539A3F6A51}">
      <dgm:prSet/>
      <dgm:spPr/>
      <dgm:t>
        <a:bodyPr/>
        <a:lstStyle/>
        <a:p>
          <a:endParaRPr lang="en-US"/>
        </a:p>
      </dgm:t>
    </dgm:pt>
    <dgm:pt modelId="{3B54D116-EABF-41A1-B166-92CE3DCCB47D}">
      <dgm:prSet/>
      <dgm:spPr/>
      <dgm:t>
        <a:bodyPr/>
        <a:lstStyle/>
        <a:p>
          <a:r>
            <a:rPr lang="en-US" baseline="0"/>
            <a:t>You can change these settings, but you may need restart your instance</a:t>
          </a:r>
          <a:endParaRPr lang="en-US"/>
        </a:p>
      </dgm:t>
    </dgm:pt>
    <dgm:pt modelId="{8431F627-98DC-4C50-A379-6BB1A3BF9B74}" type="parTrans" cxnId="{0AF74523-D718-46A0-9756-0218DF407F3A}">
      <dgm:prSet/>
      <dgm:spPr/>
      <dgm:t>
        <a:bodyPr/>
        <a:lstStyle/>
        <a:p>
          <a:endParaRPr lang="en-US"/>
        </a:p>
      </dgm:t>
    </dgm:pt>
    <dgm:pt modelId="{3C4B4444-6B29-48C6-BB86-2BE54AA6B757}" type="sibTrans" cxnId="{0AF74523-D718-46A0-9756-0218DF407F3A}">
      <dgm:prSet/>
      <dgm:spPr/>
      <dgm:t>
        <a:bodyPr/>
        <a:lstStyle/>
        <a:p>
          <a:endParaRPr lang="en-US"/>
        </a:p>
      </dgm:t>
    </dgm:pt>
    <dgm:pt modelId="{98708678-D337-824C-B67B-0A446DBCA162}" type="pres">
      <dgm:prSet presAssocID="{923F94A0-D508-4033-A9BA-5A4EEED786FC}" presName="vert0" presStyleCnt="0">
        <dgm:presLayoutVars>
          <dgm:dir/>
          <dgm:animOne val="branch"/>
          <dgm:animLvl val="lvl"/>
        </dgm:presLayoutVars>
      </dgm:prSet>
      <dgm:spPr/>
    </dgm:pt>
    <dgm:pt modelId="{64479083-C18C-7843-892D-C44706DFF1AB}" type="pres">
      <dgm:prSet presAssocID="{C98490F3-D466-46AE-9508-B2672D580646}" presName="thickLine" presStyleLbl="alignNode1" presStyleIdx="0" presStyleCnt="3"/>
      <dgm:spPr/>
    </dgm:pt>
    <dgm:pt modelId="{8A1915A8-5D9B-E543-9F43-363E8109DDE7}" type="pres">
      <dgm:prSet presAssocID="{C98490F3-D466-46AE-9508-B2672D580646}" presName="horz1" presStyleCnt="0"/>
      <dgm:spPr/>
    </dgm:pt>
    <dgm:pt modelId="{1B1D65F0-43F6-0641-BD6C-03661F091AE2}" type="pres">
      <dgm:prSet presAssocID="{C98490F3-D466-46AE-9508-B2672D580646}" presName="tx1" presStyleLbl="revTx" presStyleIdx="0" presStyleCnt="3"/>
      <dgm:spPr/>
    </dgm:pt>
    <dgm:pt modelId="{A3258E2E-6678-2E4B-91B9-AB81B5E742E3}" type="pres">
      <dgm:prSet presAssocID="{C98490F3-D466-46AE-9508-B2672D580646}" presName="vert1" presStyleCnt="0"/>
      <dgm:spPr/>
    </dgm:pt>
    <dgm:pt modelId="{E67211B7-4552-3E44-9512-DE2D44915D95}" type="pres">
      <dgm:prSet presAssocID="{72845819-2444-4D3E-8B4B-BC5DDC2B3A97}" presName="thickLine" presStyleLbl="alignNode1" presStyleIdx="1" presStyleCnt="3"/>
      <dgm:spPr/>
    </dgm:pt>
    <dgm:pt modelId="{FB24778B-ABB6-C243-AFA6-0B7EAAD9EBFB}" type="pres">
      <dgm:prSet presAssocID="{72845819-2444-4D3E-8B4B-BC5DDC2B3A97}" presName="horz1" presStyleCnt="0"/>
      <dgm:spPr/>
    </dgm:pt>
    <dgm:pt modelId="{707FBD0A-3F23-EC49-BBF3-7A5BF3C6E6D1}" type="pres">
      <dgm:prSet presAssocID="{72845819-2444-4D3E-8B4B-BC5DDC2B3A97}" presName="tx1" presStyleLbl="revTx" presStyleIdx="1" presStyleCnt="3"/>
      <dgm:spPr/>
    </dgm:pt>
    <dgm:pt modelId="{6B1E94A7-6A6D-A547-ADD4-CEB2ED171210}" type="pres">
      <dgm:prSet presAssocID="{72845819-2444-4D3E-8B4B-BC5DDC2B3A97}" presName="vert1" presStyleCnt="0"/>
      <dgm:spPr/>
    </dgm:pt>
    <dgm:pt modelId="{29DBE30C-B911-2F45-AF48-5060ADA4351F}" type="pres">
      <dgm:prSet presAssocID="{3B54D116-EABF-41A1-B166-92CE3DCCB47D}" presName="thickLine" presStyleLbl="alignNode1" presStyleIdx="2" presStyleCnt="3"/>
      <dgm:spPr/>
    </dgm:pt>
    <dgm:pt modelId="{81AB7DCB-D474-F843-B804-A1407D92B152}" type="pres">
      <dgm:prSet presAssocID="{3B54D116-EABF-41A1-B166-92CE3DCCB47D}" presName="horz1" presStyleCnt="0"/>
      <dgm:spPr/>
    </dgm:pt>
    <dgm:pt modelId="{23E8A0D7-7864-1A4A-BAFA-6014684D7DDA}" type="pres">
      <dgm:prSet presAssocID="{3B54D116-EABF-41A1-B166-92CE3DCCB47D}" presName="tx1" presStyleLbl="revTx" presStyleIdx="2" presStyleCnt="3"/>
      <dgm:spPr/>
    </dgm:pt>
    <dgm:pt modelId="{F98149E7-04D9-4F44-B03B-33F9F034AB6D}" type="pres">
      <dgm:prSet presAssocID="{3B54D116-EABF-41A1-B166-92CE3DCCB47D}" presName="vert1" presStyleCnt="0"/>
      <dgm:spPr/>
    </dgm:pt>
  </dgm:ptLst>
  <dgm:cxnLst>
    <dgm:cxn modelId="{0AF74523-D718-46A0-9756-0218DF407F3A}" srcId="{923F94A0-D508-4033-A9BA-5A4EEED786FC}" destId="{3B54D116-EABF-41A1-B166-92CE3DCCB47D}" srcOrd="2" destOrd="0" parTransId="{8431F627-98DC-4C50-A379-6BB1A3BF9B74}" sibTransId="{3C4B4444-6B29-48C6-BB86-2BE54AA6B757}"/>
    <dgm:cxn modelId="{D61D0D31-E91C-9047-8BBD-BB3D92BD7023}" type="presOf" srcId="{72845819-2444-4D3E-8B4B-BC5DDC2B3A97}" destId="{707FBD0A-3F23-EC49-BBF3-7A5BF3C6E6D1}" srcOrd="0" destOrd="0" presId="urn:microsoft.com/office/officeart/2008/layout/LinedList"/>
    <dgm:cxn modelId="{03BBC853-198C-784F-921B-7B82D9B0EB15}" type="presOf" srcId="{C98490F3-D466-46AE-9508-B2672D580646}" destId="{1B1D65F0-43F6-0641-BD6C-03661F091AE2}" srcOrd="0" destOrd="0" presId="urn:microsoft.com/office/officeart/2008/layout/LinedList"/>
    <dgm:cxn modelId="{C2B2FF60-5ED1-40EB-B566-18539A3F6A51}" srcId="{923F94A0-D508-4033-A9BA-5A4EEED786FC}" destId="{72845819-2444-4D3E-8B4B-BC5DDC2B3A97}" srcOrd="1" destOrd="0" parTransId="{1C27F1E6-EA7B-4785-A9A2-24BC268E4A42}" sibTransId="{5F7DAAE2-4F30-4E7A-BC04-B103BFE9A12F}"/>
    <dgm:cxn modelId="{1B5AD765-94DF-A149-AC00-8672BE118673}" type="presOf" srcId="{923F94A0-D508-4033-A9BA-5A4EEED786FC}" destId="{98708678-D337-824C-B67B-0A446DBCA162}" srcOrd="0" destOrd="0" presId="urn:microsoft.com/office/officeart/2008/layout/LinedList"/>
    <dgm:cxn modelId="{53CC9490-94A4-3B4D-8B8B-6C45E98104EF}" type="presOf" srcId="{3B54D116-EABF-41A1-B166-92CE3DCCB47D}" destId="{23E8A0D7-7864-1A4A-BAFA-6014684D7DDA}" srcOrd="0" destOrd="0" presId="urn:microsoft.com/office/officeart/2008/layout/LinedList"/>
    <dgm:cxn modelId="{3F4F4EFE-24AE-4487-96E8-6CFAD7B9C1B3}" srcId="{923F94A0-D508-4033-A9BA-5A4EEED786FC}" destId="{C98490F3-D466-46AE-9508-B2672D580646}" srcOrd="0" destOrd="0" parTransId="{5762B637-745C-4AB5-9209-40CD49407AC7}" sibTransId="{B963E592-F9C5-40F3-BCB2-B00E9BD6F3F6}"/>
    <dgm:cxn modelId="{D5378A63-0BD5-BD48-88DB-03308A0E63CD}" type="presParOf" srcId="{98708678-D337-824C-B67B-0A446DBCA162}" destId="{64479083-C18C-7843-892D-C44706DFF1AB}" srcOrd="0" destOrd="0" presId="urn:microsoft.com/office/officeart/2008/layout/LinedList"/>
    <dgm:cxn modelId="{43A990DD-2C40-A64C-BCBF-E2A56416F961}" type="presParOf" srcId="{98708678-D337-824C-B67B-0A446DBCA162}" destId="{8A1915A8-5D9B-E543-9F43-363E8109DDE7}" srcOrd="1" destOrd="0" presId="urn:microsoft.com/office/officeart/2008/layout/LinedList"/>
    <dgm:cxn modelId="{CAD3479A-6C9C-8F4A-B581-6CB3D2CCBBF7}" type="presParOf" srcId="{8A1915A8-5D9B-E543-9F43-363E8109DDE7}" destId="{1B1D65F0-43F6-0641-BD6C-03661F091AE2}" srcOrd="0" destOrd="0" presId="urn:microsoft.com/office/officeart/2008/layout/LinedList"/>
    <dgm:cxn modelId="{832AF03D-9364-1049-9838-FBCA71628FFA}" type="presParOf" srcId="{8A1915A8-5D9B-E543-9F43-363E8109DDE7}" destId="{A3258E2E-6678-2E4B-91B9-AB81B5E742E3}" srcOrd="1" destOrd="0" presId="urn:microsoft.com/office/officeart/2008/layout/LinedList"/>
    <dgm:cxn modelId="{2B8826B3-01EC-FC4E-8D83-3363C465B11C}" type="presParOf" srcId="{98708678-D337-824C-B67B-0A446DBCA162}" destId="{E67211B7-4552-3E44-9512-DE2D44915D95}" srcOrd="2" destOrd="0" presId="urn:microsoft.com/office/officeart/2008/layout/LinedList"/>
    <dgm:cxn modelId="{C118F451-5A43-D74E-A213-55197FB03CFA}" type="presParOf" srcId="{98708678-D337-824C-B67B-0A446DBCA162}" destId="{FB24778B-ABB6-C243-AFA6-0B7EAAD9EBFB}" srcOrd="3" destOrd="0" presId="urn:microsoft.com/office/officeart/2008/layout/LinedList"/>
    <dgm:cxn modelId="{9768A60A-57EE-BC4D-B957-90BF87A370C0}" type="presParOf" srcId="{FB24778B-ABB6-C243-AFA6-0B7EAAD9EBFB}" destId="{707FBD0A-3F23-EC49-BBF3-7A5BF3C6E6D1}" srcOrd="0" destOrd="0" presId="urn:microsoft.com/office/officeart/2008/layout/LinedList"/>
    <dgm:cxn modelId="{4EEE18E5-70FA-8F4D-99B4-2F3CFAB54417}" type="presParOf" srcId="{FB24778B-ABB6-C243-AFA6-0B7EAAD9EBFB}" destId="{6B1E94A7-6A6D-A547-ADD4-CEB2ED171210}" srcOrd="1" destOrd="0" presId="urn:microsoft.com/office/officeart/2008/layout/LinedList"/>
    <dgm:cxn modelId="{7B1BEFB3-2BD3-204F-AED6-C58843D1639B}" type="presParOf" srcId="{98708678-D337-824C-B67B-0A446DBCA162}" destId="{29DBE30C-B911-2F45-AF48-5060ADA4351F}" srcOrd="4" destOrd="0" presId="urn:microsoft.com/office/officeart/2008/layout/LinedList"/>
    <dgm:cxn modelId="{32E0DBE3-0DDF-8E43-BFF2-6B824A841494}" type="presParOf" srcId="{98708678-D337-824C-B67B-0A446DBCA162}" destId="{81AB7DCB-D474-F843-B804-A1407D92B152}" srcOrd="5" destOrd="0" presId="urn:microsoft.com/office/officeart/2008/layout/LinedList"/>
    <dgm:cxn modelId="{13F172AC-5DE2-6F4F-BFA2-642388538382}" type="presParOf" srcId="{81AB7DCB-D474-F843-B804-A1407D92B152}" destId="{23E8A0D7-7864-1A4A-BAFA-6014684D7DDA}" srcOrd="0" destOrd="0" presId="urn:microsoft.com/office/officeart/2008/layout/LinedList"/>
    <dgm:cxn modelId="{C7954EE1-D8DB-BE41-BEF8-5055DA2A7894}" type="presParOf" srcId="{81AB7DCB-D474-F843-B804-A1407D92B152}" destId="{F98149E7-04D9-4F44-B03B-33F9F034AB6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79083-C18C-7843-892D-C44706DFF1AB}">
      <dsp:nvSpPr>
        <dsp:cNvPr id="0" name=""/>
        <dsp:cNvSpPr/>
      </dsp:nvSpPr>
      <dsp:spPr>
        <a:xfrm>
          <a:off x="0" y="2360"/>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D65F0-43F6-0641-BD6C-03661F091AE2}">
      <dsp:nvSpPr>
        <dsp:cNvPr id="0" name=""/>
        <dsp:cNvSpPr/>
      </dsp:nvSpPr>
      <dsp:spPr>
        <a:xfrm>
          <a:off x="0" y="2360"/>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baseline="0"/>
            <a:t>Allows automation of scale up and down of compute resources based on activity</a:t>
          </a:r>
          <a:endParaRPr lang="en-US" sz="4200" kern="1200"/>
        </a:p>
      </dsp:txBody>
      <dsp:txXfrm>
        <a:off x="0" y="2360"/>
        <a:ext cx="11018837" cy="1609739"/>
      </dsp:txXfrm>
    </dsp:sp>
    <dsp:sp modelId="{E67211B7-4552-3E44-9512-DE2D44915D95}">
      <dsp:nvSpPr>
        <dsp:cNvPr id="0" name=""/>
        <dsp:cNvSpPr/>
      </dsp:nvSpPr>
      <dsp:spPr>
        <a:xfrm>
          <a:off x="0" y="1612099"/>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FBD0A-3F23-EC49-BBF3-7A5BF3C6E6D1}">
      <dsp:nvSpPr>
        <dsp:cNvPr id="0" name=""/>
        <dsp:cNvSpPr/>
      </dsp:nvSpPr>
      <dsp:spPr>
        <a:xfrm>
          <a:off x="0" y="1612099"/>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baseline="0"/>
            <a:t>You specify the minimum and maximum number of nodes</a:t>
          </a:r>
          <a:endParaRPr lang="en-US" sz="4200" kern="1200"/>
        </a:p>
      </dsp:txBody>
      <dsp:txXfrm>
        <a:off x="0" y="1612099"/>
        <a:ext cx="11018837" cy="1609739"/>
      </dsp:txXfrm>
    </dsp:sp>
    <dsp:sp modelId="{29DBE30C-B911-2F45-AF48-5060ADA4351F}">
      <dsp:nvSpPr>
        <dsp:cNvPr id="0" name=""/>
        <dsp:cNvSpPr/>
      </dsp:nvSpPr>
      <dsp:spPr>
        <a:xfrm>
          <a:off x="0" y="3221838"/>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E8A0D7-7864-1A4A-BAFA-6014684D7DDA}">
      <dsp:nvSpPr>
        <dsp:cNvPr id="0" name=""/>
        <dsp:cNvSpPr/>
      </dsp:nvSpPr>
      <dsp:spPr>
        <a:xfrm>
          <a:off x="0" y="3221838"/>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baseline="0"/>
            <a:t>You can change these settings, but you may need restart your instance</a:t>
          </a:r>
          <a:endParaRPr lang="en-US" sz="4200" kern="1200"/>
        </a:p>
      </dsp:txBody>
      <dsp:txXfrm>
        <a:off x="0" y="3221838"/>
        <a:ext cx="11018837" cy="16097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hadoop.apache.org/docs/current/hadoop-yarn/hadoop-yarn-site/YARN.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synapse-analytics/quickstart-create-apache-spark-pool-studio" TargetMode="External"/><Relationship Id="rId7" Type="http://schemas.openxmlformats.org/officeDocument/2006/relationships/hyperlink" Target="https://docs.microsoft.com/en-us/azure/data-lake-store/data-lake-store-overview"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docs.continuum.io/anaconda/" TargetMode="External"/><Relationship Id="rId5" Type="http://schemas.openxmlformats.org/officeDocument/2006/relationships/hyperlink" Target="https://github.com/cloudera/hue/tree/master/apps/spark/java#welcome-to-livy-the-rest-spark-server" TargetMode="External"/><Relationship Id="rId4" Type="http://schemas.openxmlformats.org/officeDocument/2006/relationships/hyperlink" Target="https://nteract.i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u="none" strike="noStrike" dirty="0">
                <a:solidFill>
                  <a:srgbClr val="000000"/>
                </a:solidFill>
                <a:effectLst/>
                <a:latin typeface="Helvetica Neue"/>
              </a:rPr>
              <a:t>Talking Points:</a:t>
            </a:r>
            <a:endParaRPr lang="en-US" sz="1100"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Helvetica Neue"/>
              </a:rPr>
              <a:t>​</a:t>
            </a:r>
          </a:p>
          <a:p>
            <a:pPr algn="l" rtl="0" fontAlgn="base"/>
            <a:r>
              <a:rPr lang="en-US" sz="1800" b="1" i="1" dirty="0">
                <a:solidFill>
                  <a:srgbClr val="444444"/>
                </a:solidFill>
                <a:effectLst/>
                <a:latin typeface="Helvetica Neue"/>
              </a:rPr>
              <a:t>Apache Spark:</a:t>
            </a:r>
            <a:endParaRPr lang="en-US" sz="1100" b="1" i="1" dirty="0">
              <a:solidFill>
                <a:srgbClr val="444444"/>
              </a:solidFill>
              <a:effectLst/>
              <a:latin typeface="Calibri" panose="020F0502020204030204" pitchFamily="34" charset="0"/>
            </a:endParaRPr>
          </a:p>
          <a:p>
            <a:pPr algn="l" rtl="0" fontAlgn="base"/>
            <a:r>
              <a:rPr lang="en-IE" sz="1800" b="0" i="0" u="none" strike="noStrike" dirty="0">
                <a:solidFill>
                  <a:srgbClr val="171717"/>
                </a:solidFill>
                <a:effectLst/>
                <a:latin typeface="Segoe UI" panose="020B0502040204020203" pitchFamily="34" charset="0"/>
              </a:rPr>
              <a:t>Apache Spark is a parallel processing framework that supports in-memory processing to boost the performance of big-data analytic applications. </a:t>
            </a:r>
            <a:r>
              <a:rPr lang="en-US" sz="1800" b="0" i="0" dirty="0">
                <a:solidFill>
                  <a:srgbClr val="444444"/>
                </a:solidFill>
                <a:effectLst/>
                <a:latin typeface="Segoe UI" panose="020B0502040204020203" pitchFamily="34" charset="0"/>
              </a:rPr>
              <a:t>​</a:t>
            </a:r>
            <a:r>
              <a:rPr lang="en-IE" sz="1800" b="0" i="0" u="none" strike="noStrike" dirty="0">
                <a:solidFill>
                  <a:srgbClr val="171717"/>
                </a:solidFill>
                <a:effectLst/>
                <a:latin typeface="Segoe UI" panose="020B0502040204020203" pitchFamily="34" charset="0"/>
              </a:rPr>
              <a:t>Apache Spark in Azure Synapse Analytics is one of Microsoft's implementations of Apache Spark in the cloud. Azure Synapse makes it easy to create and configure a Spark pool in Azure Synapse Analytics. Spark pools in Azure Synapse are compatible with Azure Storage and Azure Data Lake Generation 2 Storage, so you can use Azure Spark pools to process your data stored in Azure.</a:t>
            </a:r>
            <a:r>
              <a:rPr lang="en-US" sz="1800" b="0" i="0" dirty="0">
                <a:solidFill>
                  <a:srgbClr val="444444"/>
                </a:solidFill>
                <a:effectLst/>
                <a:latin typeface="Segoe UI" panose="020B0502040204020203" pitchFamily="34" charset="0"/>
              </a:rPr>
              <a:t>​</a:t>
            </a:r>
          </a:p>
          <a:p>
            <a:pPr algn="l" rtl="0" fontAlgn="base"/>
            <a:endParaRPr lang="en-US" sz="1800" b="0" i="0" dirty="0">
              <a:solidFill>
                <a:srgbClr val="444444"/>
              </a:solidFill>
              <a:effectLst/>
              <a:latin typeface="Segoe UI" panose="020B0502040204020203" pitchFamily="34" charset="0"/>
            </a:endParaRPr>
          </a:p>
          <a:p>
            <a:pPr algn="l" rtl="0" fontAlgn="base"/>
            <a:r>
              <a:rPr lang="en-US" sz="1800" b="1" i="1" dirty="0">
                <a:solidFill>
                  <a:srgbClr val="444444"/>
                </a:solidFill>
                <a:effectLst/>
                <a:latin typeface="Segoe UI" panose="020B0502040204020203" pitchFamily="34" charset="0"/>
              </a:rPr>
              <a:t>Spark architecture</a:t>
            </a:r>
          </a:p>
          <a:p>
            <a:pPr algn="l" rtl="0" fontAlgn="base"/>
            <a:r>
              <a:rPr lang="en-US" sz="1800" b="0" i="0" dirty="0">
                <a:solidFill>
                  <a:srgbClr val="444444"/>
                </a:solidFill>
                <a:effectLst/>
                <a:latin typeface="Segoe UI" panose="020B0502040204020203" pitchFamily="34" charset="0"/>
              </a:rPr>
              <a:t>The architecture depicted in this slide shows the components of Spark. Spark is compatible with Azure Storage and Azure Data Lake Storage. </a:t>
            </a:r>
            <a:r>
              <a:rPr lang="en-GB" sz="2800" b="0" i="0" dirty="0">
                <a:solidFill>
                  <a:srgbClr val="171717"/>
                </a:solidFill>
                <a:effectLst/>
                <a:latin typeface="Segoe UI" panose="020B0502040204020203" pitchFamily="34" charset="0"/>
              </a:rPr>
              <a:t>Apache Spark in Azure Synapse uses YARN </a:t>
            </a:r>
            <a:r>
              <a:rPr lang="en-GB" sz="2800" b="0" i="0" u="none" strike="noStrike" dirty="0">
                <a:effectLst/>
                <a:latin typeface="Segoe UI" panose="020B0502040204020203" pitchFamily="34" charset="0"/>
                <a:hlinkClick r:id="rId3"/>
              </a:rPr>
              <a:t>Apache Hadoop YARN</a:t>
            </a:r>
            <a:r>
              <a:rPr lang="en-GB" sz="2800" b="0" i="0" u="none" strike="noStrike" dirty="0">
                <a:solidFill>
                  <a:srgbClr val="171717"/>
                </a:solidFill>
                <a:effectLst/>
                <a:latin typeface="Segoe UI" panose="020B0502040204020203" pitchFamily="34" charset="0"/>
              </a:rPr>
              <a:t>. Yarn</a:t>
            </a:r>
            <a:r>
              <a:rPr lang="en-GB" sz="2800" b="0" i="0" dirty="0">
                <a:solidFill>
                  <a:srgbClr val="171717"/>
                </a:solidFill>
                <a:effectLst/>
                <a:latin typeface="Segoe UI" panose="020B0502040204020203" pitchFamily="34" charset="0"/>
              </a:rPr>
              <a:t> controls the maximum sum of memory used by all containers on each of the Spark nodes. </a:t>
            </a:r>
          </a:p>
          <a:p>
            <a:pPr algn="l" rtl="0" fontAlgn="base"/>
            <a:endParaRPr lang="en-GB" sz="2800" b="0" i="0" dirty="0">
              <a:solidFill>
                <a:srgbClr val="171717"/>
              </a:solidFill>
              <a:effectLst/>
              <a:latin typeface="Segoe UI" panose="020B0502040204020203" pitchFamily="34" charset="0"/>
            </a:endParaRPr>
          </a:p>
          <a:p>
            <a:pPr algn="l" rtl="0" fontAlgn="base"/>
            <a:r>
              <a:rPr lang="en-GB" sz="2800" b="0" i="0" dirty="0">
                <a:solidFill>
                  <a:srgbClr val="171717"/>
                </a:solidFill>
                <a:effectLst/>
                <a:latin typeface="Segoe UI" panose="020B0502040204020203" pitchFamily="34" charset="0"/>
              </a:rPr>
              <a:t>The spark core engine is a distributed execution engine. On top is the distributed execution engine, you can have different functionalities that can interact with the Spark core engine that you will add as required. Examples include Spark SQL for interactive queries, Spark Mlib for machine learning and GraphX for graph computations. This enables you to set up diverse workloads on a single platform. </a:t>
            </a:r>
          </a:p>
          <a:p>
            <a:pPr algn="l" rtl="0" fontAlgn="base"/>
            <a:r>
              <a:rPr lang="en-IE" sz="1800" b="0" i="0" dirty="0">
                <a:solidFill>
                  <a:srgbClr val="444444"/>
                </a:solidFill>
                <a:effectLst/>
                <a:latin typeface="Segoe UI" panose="020B0502040204020203" pitchFamily="34" charset="0"/>
              </a:rPr>
              <a:t>​</a:t>
            </a:r>
            <a:endParaRPr lang="en-IE" sz="1100" b="0" i="0" dirty="0">
              <a:solidFill>
                <a:srgbClr val="444444"/>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1" dirty="0"/>
              <a:t>Instructor notes and guidance.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b="1" i="0" u="none" strike="noStrike" dirty="0">
              <a:solidFill>
                <a:srgbClr val="000000"/>
              </a:solidFill>
              <a:effectLst/>
              <a:latin typeface="Helvetica Neu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2800" b="0" i="0" dirty="0">
                <a:solidFill>
                  <a:srgbClr val="000000"/>
                </a:solidFill>
                <a:effectLst/>
                <a:latin typeface="Segoe UI" panose="020B0502040204020203" pitchFamily="34" charset="0"/>
              </a:rPr>
              <a:t>Note that this architecture is both valid for Apache Spark pools in Azure Synapse Analytics as well as for Azure Databricks. It outlines the general understanding of what Apache Spark is and how it interacts with different services. </a:t>
            </a:r>
            <a:r>
              <a:rPr lang="en-IE" sz="1800" b="0" i="0" dirty="0">
                <a:solidFill>
                  <a:srgbClr val="444444"/>
                </a:solidFill>
                <a:effectLst/>
                <a:latin typeface="Helvetica Neue"/>
              </a:rPr>
              <a:t>​</a:t>
            </a:r>
            <a:endParaRPr lang="en-IE" sz="1100" b="0" i="0" dirty="0">
              <a:solidFill>
                <a:srgbClr val="444444"/>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IE" sz="1800" b="0" i="0" dirty="0">
                <a:solidFill>
                  <a:srgbClr val="444444"/>
                </a:solidFill>
                <a:effectLst/>
                <a:latin typeface="Helvetica Neue"/>
              </a:rPr>
              <a:t>​</a:t>
            </a:r>
            <a:endParaRPr lang="en-US" sz="11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100"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dirty="0"/>
              <a:t>https://docs.microsoft.com/en-us/learn/modules/understand-big-data-engineering-with-apache-spark-azure-synapse-analytics/2-what-is-apache-spark-pool</a:t>
            </a:r>
            <a:endParaRPr lang="en-IE" sz="1100" b="0" i="0" dirty="0">
              <a:solidFill>
                <a:srgbClr val="444444"/>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96220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u="none" strike="noStrike" dirty="0">
                <a:solidFill>
                  <a:srgbClr val="000000"/>
                </a:solidFill>
                <a:effectLst/>
                <a:latin typeface="Helvetica Neue"/>
              </a:rPr>
              <a:t>Talking Points:</a:t>
            </a:r>
            <a:endParaRPr lang="en-US" sz="1100" b="0" i="0" dirty="0">
              <a:solidFill>
                <a:srgbClr val="444444"/>
              </a:solidFill>
              <a:effectLst/>
              <a:latin typeface="Calibri" panose="020F0502020204030204" pitchFamily="34" charset="0"/>
            </a:endParaRPr>
          </a:p>
          <a:p>
            <a:pPr algn="l" rtl="0" fontAlgn="base"/>
            <a:endParaRPr lang="en-US" sz="1100" b="0" i="0" dirty="0">
              <a:solidFill>
                <a:srgbClr val="444444"/>
              </a:solidFill>
              <a:effectLst/>
              <a:latin typeface="Calibri" panose="020F0502020204030204" pitchFamily="34" charset="0"/>
            </a:endParaRPr>
          </a:p>
          <a:p>
            <a:pPr algn="l"/>
            <a:r>
              <a:rPr lang="en-GB" sz="2800" b="0" i="0" dirty="0">
                <a:solidFill>
                  <a:srgbClr val="171717"/>
                </a:solidFill>
                <a:effectLst/>
                <a:latin typeface="Segoe UI" panose="020B0502040204020203" pitchFamily="34" charset="0"/>
              </a:rPr>
              <a:t>Within Azure Synapse Analytics, Apache Spark applications run as independent sets of processes on a pool, coordinated by the SparkContext object in your main program (called the driver program). The SparkContext can connect to the cluster manager, which allocates resources across applications. The cluster manager is Apache Hadoop YARN. Once connected, Spark acquires executors on nodes in the pool, which are processes that run computations and store data for your application. Next, it sends your application code (defined by JAR or Python files passed to SparkContext) to the executors. Finally, SparkContext sends tasks to the executors to run.</a:t>
            </a:r>
          </a:p>
          <a:p>
            <a:pPr algn="l"/>
            <a:endParaRPr lang="en-GB" sz="2800" b="0" i="0" dirty="0">
              <a:solidFill>
                <a:srgbClr val="171717"/>
              </a:solidFill>
              <a:effectLst/>
              <a:latin typeface="Segoe UI" panose="020B0502040204020203" pitchFamily="34" charset="0"/>
            </a:endParaRPr>
          </a:p>
          <a:p>
            <a:pPr algn="l"/>
            <a:r>
              <a:rPr lang="en-GB" sz="2800" b="0" i="0" dirty="0">
                <a:solidFill>
                  <a:srgbClr val="171717"/>
                </a:solidFill>
                <a:effectLst/>
                <a:latin typeface="Segoe UI" panose="020B0502040204020203" pitchFamily="34" charset="0"/>
              </a:rPr>
              <a:t>The SparkContext runs the user's main function and executes the various parallel operations on the nodes. Then, the SparkContext collects the results of the operations. The nodes read and write data from and to the file system. The nodes also cache transformed data in-memory as Resilient Distributed Datasets (RDDs).</a:t>
            </a:r>
          </a:p>
          <a:p>
            <a:pPr algn="l"/>
            <a:endParaRPr lang="en-GB" sz="2800" b="0" i="0" dirty="0">
              <a:solidFill>
                <a:srgbClr val="171717"/>
              </a:solidFill>
              <a:effectLst/>
              <a:latin typeface="Segoe UI" panose="020B0502040204020203" pitchFamily="34" charset="0"/>
            </a:endParaRPr>
          </a:p>
          <a:p>
            <a:pPr algn="l"/>
            <a:r>
              <a:rPr lang="en-GB" sz="4000" b="0" i="0" dirty="0">
                <a:solidFill>
                  <a:srgbClr val="171717"/>
                </a:solidFill>
                <a:effectLst/>
                <a:latin typeface="Segoe UI" panose="020B0502040204020203" pitchFamily="34" charset="0"/>
              </a:rPr>
              <a:t>The SparkContext connects to the Apache Spark pool and is responsible for converting an application to a directed acyclic graph (DAG). The graph consists of individual tasks that get executed within an executor process on the nodes. Each application gets its own executor processes, which stay up for the duration of the whole application and runs tasks in multiple threads.</a:t>
            </a:r>
            <a:endParaRPr lang="en-US" sz="1100" b="0" i="0" dirty="0">
              <a:solidFill>
                <a:srgbClr val="444444"/>
              </a:solidFill>
              <a:effectLst/>
              <a:latin typeface="Calibri" panose="020F0502020204030204" pitchFamily="34" charset="0"/>
            </a:endParaRPr>
          </a:p>
          <a:p>
            <a:pPr algn="l" rtl="0" fontAlgn="base"/>
            <a:r>
              <a:rPr lang="en-US" sz="1800" b="0" i="0" dirty="0">
                <a:solidFill>
                  <a:srgbClr val="444444"/>
                </a:solidFill>
                <a:effectLst/>
                <a:latin typeface="Helvetica Neue"/>
              </a:rPr>
              <a:t>​</a:t>
            </a:r>
          </a:p>
          <a:p>
            <a:pPr algn="l" rtl="0" fontAlgn="base"/>
            <a:r>
              <a:rPr lang="en-GB" sz="2800" b="1" i="1" dirty="0">
                <a:solidFill>
                  <a:srgbClr val="171717"/>
                </a:solidFill>
                <a:effectLst/>
                <a:latin typeface="Segoe UI" panose="020B0502040204020203" pitchFamily="34" charset="0"/>
              </a:rPr>
              <a:t>Benefits of Spark pools in Azure Synapse Analytics</a:t>
            </a:r>
          </a:p>
          <a:p>
            <a:pPr algn="l" rtl="0" fontAlgn="base"/>
            <a:endParaRPr lang="en-GB" sz="2800" b="1" i="1" dirty="0">
              <a:solidFill>
                <a:srgbClr val="171717"/>
              </a:solidFill>
              <a:effectLst/>
              <a:latin typeface="Segoe UI" panose="020B0502040204020203" pitchFamily="34" charset="0"/>
            </a:endParaRPr>
          </a:p>
          <a:p>
            <a:pPr algn="l" rtl="0" fontAlgn="base"/>
            <a:r>
              <a:rPr lang="en-GB" sz="2800" b="0" i="0" dirty="0">
                <a:solidFill>
                  <a:srgbClr val="171717"/>
                </a:solidFill>
                <a:effectLst/>
                <a:latin typeface="Segoe UI" panose="020B0502040204020203" pitchFamily="34" charset="0"/>
              </a:rPr>
              <a:t>Some benefits of Spark Pools in Azure Synapse Analytics are as follows:</a:t>
            </a:r>
          </a:p>
          <a:p>
            <a:pPr algn="l" rtl="0" fontAlgn="base"/>
            <a:endParaRPr lang="en-GB" sz="2800" b="0" i="0" u="none" strike="noStrike" dirty="0">
              <a:solidFill>
                <a:srgbClr val="171717"/>
              </a:solidFill>
              <a:effectLst/>
              <a:latin typeface="Segoe UI" panose="020B0502040204020203" pitchFamily="34" charset="0"/>
            </a:endParaRPr>
          </a:p>
          <a:p>
            <a:pPr algn="l" rtl="0" fontAlgn="base"/>
            <a:r>
              <a:rPr lang="en-IE" sz="1800" b="0" i="1" u="none" strike="noStrike" dirty="0">
                <a:solidFill>
                  <a:srgbClr val="000000"/>
                </a:solidFill>
                <a:effectLst/>
                <a:latin typeface="Helvetica Neue"/>
              </a:rPr>
              <a:t>Speed and efficiency: </a:t>
            </a:r>
            <a:r>
              <a:rPr lang="en-US" sz="1800" b="0" i="0" dirty="0">
                <a:solidFill>
                  <a:srgbClr val="444444"/>
                </a:solidFill>
                <a:effectLst/>
                <a:latin typeface="Helvetica Neue"/>
              </a:rPr>
              <a:t>​</a:t>
            </a:r>
          </a:p>
          <a:p>
            <a:pPr algn="l" rtl="0" fontAlgn="base">
              <a:buFont typeface="Arial" panose="020B0604020202020204" pitchFamily="34" charset="0"/>
              <a:buChar char="•"/>
            </a:pPr>
            <a:r>
              <a:rPr lang="en-IE" sz="1800" b="0" i="0" u="none" strike="noStrike" dirty="0">
                <a:solidFill>
                  <a:srgbClr val="000000"/>
                </a:solidFill>
                <a:effectLst/>
                <a:latin typeface="Helvetica Neue"/>
              </a:rPr>
              <a:t>Spark instances start in approximately 2 minutes for fewer than 60 nodes and approximately 5 minutes for more than 60 nodes. The instance shuts down, by default, 5 minutes after the last job executed unless it is kept alive by a notebook connection.</a:t>
            </a:r>
            <a:r>
              <a:rPr lang="en-US" sz="1800" b="0" i="0" dirty="0">
                <a:solidFill>
                  <a:srgbClr val="444444"/>
                </a:solidFill>
                <a:effectLst/>
                <a:latin typeface="Helvetica Neue"/>
              </a:rPr>
              <a:t>​</a:t>
            </a:r>
            <a:endParaRPr lang="en-US" sz="1800" b="0" i="0" dirty="0">
              <a:solidFill>
                <a:srgbClr val="444444"/>
              </a:solidFill>
              <a:effectLst/>
              <a:latin typeface="Arial" panose="020B0604020202020204" pitchFamily="34" charset="0"/>
            </a:endParaRPr>
          </a:p>
          <a:p>
            <a:pPr algn="l" rtl="0" fontAlgn="base"/>
            <a:r>
              <a:rPr lang="en-IE" sz="1800" b="0" i="0" dirty="0">
                <a:solidFill>
                  <a:srgbClr val="444444"/>
                </a:solidFill>
                <a:effectLst/>
                <a:latin typeface="Helvetica Neue"/>
              </a:rPr>
              <a:t>​</a:t>
            </a:r>
            <a:endParaRPr lang="en-IE" sz="1100" b="0" i="0" dirty="0">
              <a:solidFill>
                <a:srgbClr val="444444"/>
              </a:solidFill>
              <a:effectLst/>
              <a:latin typeface="Calibri" panose="020F0502020204030204" pitchFamily="34" charset="0"/>
            </a:endParaRPr>
          </a:p>
          <a:p>
            <a:pPr algn="l" rtl="0" fontAlgn="base"/>
            <a:r>
              <a:rPr lang="en-IE" sz="1800" b="0" i="1" u="none" strike="noStrike" dirty="0">
                <a:solidFill>
                  <a:srgbClr val="000000"/>
                </a:solidFill>
                <a:effectLst/>
                <a:latin typeface="Helvetica Neue"/>
              </a:rPr>
              <a:t>Ease of creation and use including Pre-Loaded Anaconda libraries</a:t>
            </a:r>
            <a:r>
              <a:rPr lang="en-US" sz="1800" b="0" i="0" dirty="0">
                <a:solidFill>
                  <a:srgbClr val="444444"/>
                </a:solidFill>
                <a:effectLst/>
                <a:latin typeface="Helvetica Neue"/>
              </a:rPr>
              <a:t>​</a:t>
            </a:r>
            <a:endParaRPr lang="en-US" sz="1100" b="0" i="0" dirty="0">
              <a:solidFill>
                <a:srgbClr val="444444"/>
              </a:solidFill>
              <a:effectLst/>
              <a:latin typeface="Calibri" panose="020F0502020204030204" pitchFamily="34" charset="0"/>
            </a:endParaRPr>
          </a:p>
          <a:p>
            <a:pPr algn="l" rtl="0" fontAlgn="base">
              <a:buFont typeface="Arial" panose="020B0604020202020204" pitchFamily="34" charset="0"/>
              <a:buChar char="•"/>
            </a:pPr>
            <a:r>
              <a:rPr lang="en-IE" sz="1800" b="0" i="0" u="none" strike="noStrike" dirty="0">
                <a:solidFill>
                  <a:srgbClr val="000000"/>
                </a:solidFill>
                <a:effectLst/>
                <a:latin typeface="Helvetica Neue"/>
              </a:rPr>
              <a:t>You can create a new Spark pool in Azure Synapse in minutes using the Azure portal, Azure PowerShell, or the Synapse Analytics .NET SDK. See </a:t>
            </a:r>
            <a:r>
              <a:rPr lang="en-IE" sz="1800" b="0" i="0" u="sng" strike="noStrike" dirty="0">
                <a:solidFill>
                  <a:srgbClr val="0078D4"/>
                </a:solidFill>
                <a:effectLst/>
                <a:latin typeface="Helvetica Neue"/>
                <a:hlinkClick r:id="rId3"/>
              </a:rPr>
              <a:t>Get started with Spark pools in Synapse Analytics</a:t>
            </a:r>
            <a:r>
              <a:rPr lang="en-IE" sz="1800" b="0" i="0" u="none" strike="noStrike" dirty="0">
                <a:solidFill>
                  <a:srgbClr val="000000"/>
                </a:solidFill>
                <a:effectLst/>
                <a:latin typeface="Helvetica Neue"/>
              </a:rPr>
              <a:t>.</a:t>
            </a:r>
            <a:r>
              <a:rPr lang="en-US" sz="1800" b="0" i="0" dirty="0">
                <a:solidFill>
                  <a:srgbClr val="444444"/>
                </a:solidFill>
                <a:effectLst/>
                <a:latin typeface="Helvetica Neue"/>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IE" sz="1800" b="0" i="0" u="none" strike="noStrike" dirty="0">
                <a:solidFill>
                  <a:srgbClr val="000000"/>
                </a:solidFill>
                <a:effectLst/>
                <a:latin typeface="Helvetica Neue"/>
              </a:rPr>
              <a:t>Synapse Analytics includes a custom notebook derived from </a:t>
            </a:r>
            <a:r>
              <a:rPr lang="en-IE" sz="1800" b="0" i="0" u="sng" strike="noStrike" dirty="0">
                <a:solidFill>
                  <a:srgbClr val="0078D4"/>
                </a:solidFill>
                <a:effectLst/>
                <a:latin typeface="Helvetica Neue"/>
                <a:hlinkClick r:id="rId4"/>
              </a:rPr>
              <a:t>Nteract</a:t>
            </a:r>
            <a:r>
              <a:rPr lang="en-IE" sz="1800" b="0" i="0" u="none" strike="noStrike" dirty="0">
                <a:solidFill>
                  <a:srgbClr val="000000"/>
                </a:solidFill>
                <a:effectLst/>
                <a:latin typeface="Helvetica Neue"/>
              </a:rPr>
              <a:t>. You can use these notebooks for interactive data processing and visualization.</a:t>
            </a:r>
            <a:r>
              <a:rPr lang="en-US" sz="1800" b="0" i="0" dirty="0">
                <a:solidFill>
                  <a:srgbClr val="444444"/>
                </a:solidFill>
                <a:effectLst/>
                <a:latin typeface="Helvetica Neue"/>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IE" sz="1800" b="0" i="0" u="none" strike="noStrike" dirty="0">
                <a:solidFill>
                  <a:srgbClr val="000000"/>
                </a:solidFill>
                <a:effectLst/>
                <a:latin typeface="Helvetica Neue"/>
              </a:rPr>
              <a:t>Spark REST APIs in Synapse Analytics includes </a:t>
            </a:r>
            <a:r>
              <a:rPr lang="en-IE" sz="1800" b="0" i="0" u="sng" strike="noStrike" dirty="0">
                <a:solidFill>
                  <a:srgbClr val="0078D4"/>
                </a:solidFill>
                <a:effectLst/>
                <a:latin typeface="Helvetica Neue"/>
                <a:hlinkClick r:id="rId5"/>
              </a:rPr>
              <a:t>Apache Livy</a:t>
            </a:r>
            <a:r>
              <a:rPr lang="en-IE" sz="1800" b="0" i="0" u="none" strike="noStrike" dirty="0">
                <a:solidFill>
                  <a:srgbClr val="000000"/>
                </a:solidFill>
                <a:effectLst/>
                <a:latin typeface="Helvetica Neue"/>
              </a:rPr>
              <a:t>, a REST API-based Spark job server to remotely submit and monitor jobs.</a:t>
            </a:r>
            <a:r>
              <a:rPr lang="en-US" sz="1800" b="0" i="0" dirty="0">
                <a:solidFill>
                  <a:srgbClr val="444444"/>
                </a:solidFill>
                <a:effectLst/>
                <a:latin typeface="Helvetica Neue"/>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IE" sz="1800" b="0" i="0" u="none" strike="noStrike" dirty="0">
                <a:solidFill>
                  <a:srgbClr val="000000"/>
                </a:solidFill>
                <a:effectLst/>
                <a:latin typeface="Helvetica Neue"/>
              </a:rPr>
              <a:t>Spark pools in Azure Synapse come with Anaconda libraries pre-installed. </a:t>
            </a:r>
            <a:r>
              <a:rPr lang="en-IE" sz="1800" b="0" i="0" u="sng" strike="noStrike" dirty="0">
                <a:solidFill>
                  <a:srgbClr val="0078D4"/>
                </a:solidFill>
                <a:effectLst/>
                <a:latin typeface="Helvetica Neue"/>
                <a:hlinkClick r:id="rId6"/>
              </a:rPr>
              <a:t>Anaconda</a:t>
            </a:r>
            <a:r>
              <a:rPr lang="en-IE" sz="1800" b="0" i="0" u="none" strike="noStrike" dirty="0">
                <a:solidFill>
                  <a:srgbClr val="000000"/>
                </a:solidFill>
                <a:effectLst/>
                <a:latin typeface="Helvetica Neue"/>
              </a:rPr>
              <a:t> provides close to 200 libraries for machine learning, data analysis, visualization, etc.</a:t>
            </a:r>
            <a:r>
              <a:rPr lang="en-US" sz="1800" b="0" i="0" dirty="0">
                <a:solidFill>
                  <a:srgbClr val="444444"/>
                </a:solidFill>
                <a:effectLst/>
                <a:latin typeface="Helvetica Neue"/>
              </a:rPr>
              <a:t>​</a:t>
            </a:r>
            <a:endParaRPr lang="en-US" sz="1800" b="0" i="0" dirty="0">
              <a:solidFill>
                <a:srgbClr val="444444"/>
              </a:solidFill>
              <a:effectLst/>
              <a:latin typeface="Arial" panose="020B0604020202020204" pitchFamily="34" charset="0"/>
            </a:endParaRPr>
          </a:p>
          <a:p>
            <a:pPr algn="l" rtl="0" fontAlgn="base"/>
            <a:r>
              <a:rPr lang="en-IE" sz="1800" b="0" i="0" dirty="0">
                <a:solidFill>
                  <a:srgbClr val="444444"/>
                </a:solidFill>
                <a:effectLst/>
                <a:latin typeface="Helvetica Neue"/>
              </a:rPr>
              <a:t>​</a:t>
            </a:r>
            <a:endParaRPr lang="en-IE" sz="1100" b="0" i="0" dirty="0">
              <a:solidFill>
                <a:srgbClr val="444444"/>
              </a:solidFill>
              <a:effectLst/>
              <a:latin typeface="Calibri" panose="020F0502020204030204" pitchFamily="34" charset="0"/>
            </a:endParaRPr>
          </a:p>
          <a:p>
            <a:pPr algn="l" rtl="0" fontAlgn="base"/>
            <a:r>
              <a:rPr lang="en-IE" sz="1800" b="0" i="1" u="none" strike="noStrike" dirty="0">
                <a:solidFill>
                  <a:srgbClr val="000000"/>
                </a:solidFill>
                <a:effectLst/>
                <a:latin typeface="Helvetica Neue"/>
              </a:rPr>
              <a:t>Support for Azure Data Lake Storage Gen2:</a:t>
            </a:r>
            <a:r>
              <a:rPr lang="en-US" sz="1800" b="0" i="0" dirty="0">
                <a:solidFill>
                  <a:srgbClr val="444444"/>
                </a:solidFill>
                <a:effectLst/>
                <a:latin typeface="Helvetica Neue"/>
              </a:rPr>
              <a:t>​</a:t>
            </a:r>
            <a:endParaRPr lang="en-US" sz="1100" b="0" i="0" dirty="0">
              <a:solidFill>
                <a:srgbClr val="444444"/>
              </a:solidFill>
              <a:effectLst/>
              <a:latin typeface="Calibri" panose="020F0502020204030204" pitchFamily="34" charset="0"/>
            </a:endParaRPr>
          </a:p>
          <a:p>
            <a:pPr algn="l" rtl="0" fontAlgn="base">
              <a:buFont typeface="Arial" panose="020B0604020202020204" pitchFamily="34" charset="0"/>
              <a:buChar char="•"/>
            </a:pPr>
            <a:r>
              <a:rPr lang="en-IE" sz="1800" b="0" i="0" u="none" strike="noStrike" dirty="0">
                <a:solidFill>
                  <a:srgbClr val="000000"/>
                </a:solidFill>
                <a:effectLst/>
                <a:latin typeface="Helvetica Neue"/>
              </a:rPr>
              <a:t>Spark pools in Azure Synapse can use Azure Data Lake Storage Gen2 as well as BLOB storage. For more information on Data Lake Storage, see </a:t>
            </a:r>
            <a:r>
              <a:rPr lang="en-IE" sz="1800" b="0" i="0" u="sng" strike="noStrike" dirty="0">
                <a:solidFill>
                  <a:srgbClr val="0078D4"/>
                </a:solidFill>
                <a:effectLst/>
                <a:latin typeface="Helvetica Neue"/>
                <a:hlinkClick r:id="rId7"/>
              </a:rPr>
              <a:t>Overview of Azure Data Lake Storage</a:t>
            </a:r>
            <a:r>
              <a:rPr lang="en-IE" sz="1800" b="0" i="0" u="none" strike="noStrike" dirty="0">
                <a:solidFill>
                  <a:srgbClr val="000000"/>
                </a:solidFill>
                <a:effectLst/>
                <a:latin typeface="Helvetica Neue"/>
              </a:rPr>
              <a:t>.</a:t>
            </a:r>
            <a:r>
              <a:rPr lang="en-US" sz="1800" b="0" i="0" dirty="0">
                <a:solidFill>
                  <a:srgbClr val="444444"/>
                </a:solidFill>
                <a:effectLst/>
                <a:latin typeface="Helvetica Neue"/>
              </a:rPr>
              <a:t>​</a:t>
            </a:r>
            <a:endParaRPr lang="en-US" sz="1800" b="0" i="0" dirty="0">
              <a:solidFill>
                <a:srgbClr val="444444"/>
              </a:solidFill>
              <a:effectLst/>
              <a:latin typeface="Arial" panose="020B0604020202020204" pitchFamily="34" charset="0"/>
            </a:endParaRPr>
          </a:p>
          <a:p>
            <a:pPr algn="l" rtl="0" fontAlgn="base"/>
            <a:r>
              <a:rPr lang="en-IE" sz="1800" b="0" i="0" dirty="0">
                <a:solidFill>
                  <a:srgbClr val="444444"/>
                </a:solidFill>
                <a:effectLst/>
                <a:latin typeface="Helvetica Neue"/>
              </a:rPr>
              <a:t>​</a:t>
            </a:r>
            <a:endParaRPr lang="en-IE" sz="1100" b="0" i="0" dirty="0">
              <a:solidFill>
                <a:srgbClr val="444444"/>
              </a:solidFill>
              <a:effectLst/>
              <a:latin typeface="Calibri" panose="020F0502020204030204" pitchFamily="34" charset="0"/>
            </a:endParaRPr>
          </a:p>
          <a:p>
            <a:pPr algn="l" rtl="0" fontAlgn="base"/>
            <a:r>
              <a:rPr lang="en-IE" sz="1800" b="0" i="1" u="none" strike="noStrike" dirty="0">
                <a:solidFill>
                  <a:srgbClr val="000000"/>
                </a:solidFill>
                <a:effectLst/>
                <a:latin typeface="Helvetica Neue"/>
              </a:rPr>
              <a:t>Scalability:</a:t>
            </a:r>
            <a:r>
              <a:rPr lang="en-US" sz="1800" b="0" i="0" dirty="0">
                <a:solidFill>
                  <a:srgbClr val="444444"/>
                </a:solidFill>
                <a:effectLst/>
                <a:latin typeface="Helvetica Neue"/>
              </a:rPr>
              <a:t>​</a:t>
            </a:r>
            <a:endParaRPr lang="en-US" sz="1100" b="0" i="0" dirty="0">
              <a:solidFill>
                <a:srgbClr val="444444"/>
              </a:solidFill>
              <a:effectLst/>
              <a:latin typeface="Calibri" panose="020F0502020204030204" pitchFamily="34" charset="0"/>
            </a:endParaRPr>
          </a:p>
          <a:p>
            <a:pPr algn="l" rtl="0" fontAlgn="base">
              <a:buFont typeface="Arial" panose="020B0604020202020204" pitchFamily="34" charset="0"/>
              <a:buChar char="•"/>
            </a:pPr>
            <a:r>
              <a:rPr lang="en-IE" sz="1800" b="0" i="0" u="none" strike="noStrike" dirty="0">
                <a:solidFill>
                  <a:srgbClr val="000000"/>
                </a:solidFill>
                <a:effectLst/>
                <a:latin typeface="Helvetica Neue"/>
              </a:rPr>
              <a:t>Apache Spark in Azure Synapse pools can have Auto-Scale enabled, so that pools scale by adding or removing nodes as needed. </a:t>
            </a:r>
            <a:r>
              <a:rPr lang="en-US" sz="1800" b="0" i="0" dirty="0">
                <a:solidFill>
                  <a:srgbClr val="444444"/>
                </a:solidFill>
                <a:effectLst/>
                <a:latin typeface="Helvetica Neue"/>
              </a:rPr>
              <a:t>​</a:t>
            </a:r>
            <a:endParaRPr lang="en-US" sz="1800" b="0" i="0" dirty="0">
              <a:solidFill>
                <a:srgbClr val="444444"/>
              </a:solidFill>
              <a:effectLst/>
              <a:latin typeface="Arial" panose="020B0604020202020204" pitchFamily="34" charset="0"/>
            </a:endParaRPr>
          </a:p>
          <a:p>
            <a:pPr algn="l" rtl="0" fontAlgn="base">
              <a:buFont typeface="Arial" panose="020B0604020202020204" pitchFamily="34" charset="0"/>
              <a:buChar char="•"/>
            </a:pPr>
            <a:r>
              <a:rPr lang="en-IE" sz="1800" b="0" i="0" u="none" strike="noStrike" dirty="0">
                <a:solidFill>
                  <a:srgbClr val="000000"/>
                </a:solidFill>
                <a:effectLst/>
                <a:latin typeface="Helvetica Neue"/>
              </a:rPr>
              <a:t>Also, Spark pools can be shut down with no loss of data since all the data is stored in Azure Storage or Data Lake Storage.</a:t>
            </a:r>
            <a:r>
              <a:rPr lang="en-US" sz="1800" b="0" i="0" dirty="0">
                <a:solidFill>
                  <a:srgbClr val="444444"/>
                </a:solidFill>
                <a:effectLst/>
                <a:latin typeface="Helvetica Neue"/>
              </a:rPr>
              <a:t>​</a:t>
            </a:r>
            <a:endParaRPr lang="en-US" sz="1800" b="0" i="0" dirty="0">
              <a:solidFill>
                <a:srgbClr val="444444"/>
              </a:solidFill>
              <a:effectLst/>
              <a:latin typeface="Arial" panose="020B0604020202020204" pitchFamily="34" charset="0"/>
            </a:endParaRPr>
          </a:p>
          <a:p>
            <a:pPr algn="l" rtl="0" fontAlgn="base"/>
            <a:r>
              <a:rPr lang="en-IE" sz="1800" b="0" i="0" dirty="0">
                <a:solidFill>
                  <a:srgbClr val="444444"/>
                </a:solidFill>
                <a:effectLst/>
                <a:latin typeface="Segoe UI" panose="020B0502040204020203" pitchFamily="34" charset="0"/>
              </a:rPr>
              <a:t>​</a:t>
            </a:r>
            <a:endParaRPr lang="en-IE" sz="1100" b="0" i="0" dirty="0">
              <a:solidFill>
                <a:srgbClr val="444444"/>
              </a:solidFill>
              <a:effectLst/>
              <a:latin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1" dirty="0"/>
              <a:t>Instructor notes and guidance.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b="1" i="0" u="none" strike="noStrike" dirty="0">
              <a:solidFill>
                <a:srgbClr val="000000"/>
              </a:solidFill>
              <a:effectLst/>
              <a:latin typeface="Helvetica Neu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2800" b="0" i="0" dirty="0">
                <a:solidFill>
                  <a:srgbClr val="000000"/>
                </a:solidFill>
                <a:effectLst/>
                <a:latin typeface="Segoe UI" panose="020B0502040204020203" pitchFamily="34" charset="0"/>
              </a:rPr>
              <a:t>Note that this architecture is both valid for Apache Spark pools in Azure Synapse Analytics as well as for Azure Databricks. It outlines the general understanding of what Apache Spark is and how it interacts with different services. </a:t>
            </a:r>
            <a:r>
              <a:rPr lang="en-IE" sz="1800" b="0" i="0" dirty="0">
                <a:solidFill>
                  <a:srgbClr val="444444"/>
                </a:solidFill>
                <a:effectLst/>
                <a:latin typeface="Helvetica Neue"/>
              </a:rPr>
              <a:t>​</a:t>
            </a:r>
            <a:endParaRPr lang="en-IE" sz="1100" b="0" i="0" dirty="0">
              <a:solidFill>
                <a:srgbClr val="444444"/>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IE" sz="1800" b="0" i="0" dirty="0">
                <a:solidFill>
                  <a:srgbClr val="444444"/>
                </a:solidFill>
                <a:effectLst/>
                <a:latin typeface="Helvetica Neue"/>
              </a:rPr>
              <a:t>​</a:t>
            </a:r>
            <a:endParaRPr lang="en-US" sz="11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1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b="0" dirty="0"/>
              <a:t>https://docs.microsoft.com/en-us/learn/modules/understand-big-data-engineering-with-apache-spark-azure-synapse-analytics/3-how-do-apache-spark-pools-work</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100" b="1"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100" b="1" dirty="0"/>
          </a:p>
          <a:p>
            <a:pPr algn="l" rtl="0" fontAlgn="base"/>
            <a:endParaRPr lang="en-IE" sz="1100" b="0" i="0" dirty="0">
              <a:solidFill>
                <a:srgbClr val="444444"/>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99701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Starter pools are a fast and easy way to use Spark on the Microsoft Fabric platform within seconds. You can use Spark sessions right away, instead of waiting for Spark to set up the nodes for you, which helps you do more with data and get insights quicker.</a:t>
            </a:r>
          </a:p>
          <a:p>
            <a:endParaRPr lang="en-US" dirty="0"/>
          </a:p>
          <a:p>
            <a:r>
              <a:rPr lang="en-US" dirty="0"/>
              <a:t>Starter pools have Spark clusters that are always on and ready for your requests. They use medium nodes that dynamically scale up based on your Spark job needs.</a:t>
            </a:r>
          </a:p>
          <a:p>
            <a:endParaRPr lang="en-US" dirty="0"/>
          </a:p>
          <a:p>
            <a:r>
              <a:rPr lang="en-US" dirty="0"/>
              <a:t>Starter pools also have default settings that let you install libraries quickly without slowing down the session start time. However, if you want to use extra custom Spark properties or libraries from your workspace or capacity settings, it may take longer for Spark to get the nodes for you. When it comes to billing and capacity consumption, you are charged for the capacity consumption when you start executing your notebook or spark job definition. You are not charged for the time the clusters are idle in the pool.</a:t>
            </a:r>
          </a:p>
        </p:txBody>
      </p:sp>
      <p:sp>
        <p:nvSpPr>
          <p:cNvPr id="4" name="Slide Number Placeholder 3"/>
          <p:cNvSpPr>
            <a:spLocks noGrp="1"/>
          </p:cNvSpPr>
          <p:nvPr>
            <p:ph type="sldNum" sz="quarter" idx="5"/>
          </p:nvPr>
        </p:nvSpPr>
        <p:spPr/>
        <p:txBody>
          <a:bodyPr/>
          <a:lstStyle/>
          <a:p>
            <a:fld id="{297A4B63-AD09-44DE-BEEC-F379281B23CC}" type="slidenum">
              <a:rPr lang="en-US" smtClean="0"/>
              <a:t>4</a:t>
            </a:fld>
            <a:endParaRPr lang="en-US"/>
          </a:p>
        </p:txBody>
      </p:sp>
    </p:spTree>
    <p:extLst>
      <p:ext uri="{BB962C8B-B14F-4D97-AF65-F5344CB8AC3E}">
        <p14:creationId xmlns:p14="http://schemas.microsoft.com/office/powerpoint/2010/main" val="73152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Spark pool is a way of telling Spark what kind of resources you need for your data analysis tasks. You can give your Spark pool a name, and choose how many and how large the nodes (the machines that do the work) are. You can also tell Spark how to adjust the number of nodes depending on how much work you have. Creating a Spark pool is free; you only pay when you run a Spark job on the pool, and then Spark sets up the nodes for you.</a:t>
            </a:r>
          </a:p>
          <a:p>
            <a:endParaRPr lang="en-US" dirty="0"/>
          </a:p>
          <a:p>
            <a:r>
              <a:rPr lang="en-US" dirty="0"/>
              <a:t>If you don't use your Spark pool for 2 minutes after your session expires, your spark pool will be deallocated. This default session expiration time period is set to 20 minutes, and you can change it if you want. If you're a workspace admin, you can also create custom Spark pools for your workspace, and make them the default option for other users. This way, you can save time and avoid setting up a new Spark pool every time you run a notebook or a Spark job. Custom Spark pools take about three minutes to start, because Spark has to get the nodes from Azure.</a:t>
            </a:r>
          </a:p>
          <a:p>
            <a:endParaRPr lang="en-US" dirty="0"/>
          </a:p>
          <a:p>
            <a:r>
              <a:rPr lang="en-US" dirty="0"/>
              <a:t>You can even create Single Node Spark Pools, by setting the min number of nodes to 1, in which case the driver and executor would run in a single node which comes with restorable HA and is suited for small workloads.</a:t>
            </a:r>
          </a:p>
          <a:p>
            <a:r>
              <a:rPr lang="en-US" dirty="0"/>
              <a:t>The size and number of nodes you can have in your custom Spark pool depends on your Microsoft Fabric capacity. Capacity is a measure of how much computing power you can use in Azure. One way to think of it is that two Spark VCores (a unit of computing power for Spark) equals one capacity unit. For example, a Fabric capacity SKU F64 has 64 capacity units, which is equivalent to 128 Spark VCores. You can use these Spark VCores to create nodes of different sizes for your custom Spark pool, as long as the total number of Spark VCores doesn't exceed 128.</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5</a:t>
            </a:fld>
            <a:endParaRPr lang="en-US"/>
          </a:p>
        </p:txBody>
      </p:sp>
    </p:spTree>
    <p:extLst>
      <p:ext uri="{BB962C8B-B14F-4D97-AF65-F5344CB8AC3E}">
        <p14:creationId xmlns:p14="http://schemas.microsoft.com/office/powerpoint/2010/main" val="2083421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Autoscale</a:t>
            </a:r>
          </a:p>
          <a:p>
            <a:r>
              <a:rPr lang="en-US" dirty="0"/>
              <a:t>Autoscale for Apache Spark pools allows automatic scale up and down of compute resources based on the amount of activity. When the autoscale feature is enabled, you set the minimum, and maximum number of nodes to scale. When the autoscale feature is disabled, the number of nodes set remains fixed. This setting can be altered after pool creation, although the instance may need to be restarted.</a:t>
            </a:r>
          </a:p>
          <a:p>
            <a:r>
              <a:rPr lang="en-US" b="1" dirty="0"/>
              <a:t>Dynamic allocation</a:t>
            </a:r>
          </a:p>
          <a:p>
            <a:r>
              <a:rPr lang="en-US" dirty="0"/>
              <a:t>Dynamic allocation allows the Spark application to request more executors if the tasks exceed the load that current executors can bear. It also releases the executors when the jobs are completed and if the Spark application is moving to idle state. Enterprise users often find it hard to tune the executor configurations because they're vastly different across different stages of a Spark Job execution process. These configurations are also dependent on the volume of data processed, which changes from time to time. Users can enable dynamic allocation of executors option as part of the pool configuration, which would enable automatic allocation of executors to the Spark application based on the nodes available in the Spark pool.</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a:p>
        </p:txBody>
      </p:sp>
    </p:spTree>
    <p:extLst>
      <p:ext uri="{BB962C8B-B14F-4D97-AF65-F5344CB8AC3E}">
        <p14:creationId xmlns:p14="http://schemas.microsoft.com/office/powerpoint/2010/main" val="4195533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The Spark open source ecosystem includes a wide selection of code libraries for common (and sometimes very specialized) tasks. Since a great deal of Spark processing is performed using </a:t>
            </a:r>
            <a:r>
              <a:rPr lang="en-US" dirty="0" err="1"/>
              <a:t>PySpark</a:t>
            </a:r>
            <a:r>
              <a:rPr lang="en-US" dirty="0"/>
              <a:t>, the huge range of Python libraries ensures that whatever the task you need to perform, there's probably a library to help.</a:t>
            </a:r>
          </a:p>
          <a:p>
            <a:r>
              <a:rPr lang="en-US" dirty="0"/>
              <a:t>By default, Spark clusters in Microsoft Fabric include many of the most commonly used libraries, but if you need to install other libraries, you can do so on the </a:t>
            </a:r>
            <a:r>
              <a:rPr lang="en-US" b="1" dirty="0"/>
              <a:t>Library management</a:t>
            </a:r>
            <a:r>
              <a:rPr lang="en-US" dirty="0"/>
              <a:t> page in the workspace settings.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1407980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Notebooks</a:t>
            </a:r>
          </a:p>
          <a:p>
            <a:r>
              <a:rPr lang="en-US" dirty="0"/>
              <a:t>When you want to use Spark to explore and analyze data interactively, use a notebook. Notebooks enable you to combine text, images, and code written in multiple languages to create an interactive artifact that you can share with others and collaborate.</a:t>
            </a:r>
          </a:p>
          <a:p>
            <a:endParaRPr lang="en-US" dirty="0"/>
          </a:p>
          <a:p>
            <a:endParaRPr lang="en-US" dirty="0"/>
          </a:p>
          <a:p>
            <a:r>
              <a:rPr lang="en-US" dirty="0"/>
              <a:t>Notebooks consist of one or more </a:t>
            </a:r>
            <a:r>
              <a:rPr lang="en-US" i="1" dirty="0"/>
              <a:t>cells</a:t>
            </a:r>
            <a:r>
              <a:rPr lang="en-US" dirty="0"/>
              <a:t>, each of which can contain markdown-formatted content or executable code. You can run the code interactively in the notebook and see the results immediately.</a:t>
            </a:r>
          </a:p>
          <a:p>
            <a:r>
              <a:rPr lang="en-US" b="1" dirty="0"/>
              <a:t>Spark job definition</a:t>
            </a:r>
          </a:p>
          <a:p>
            <a:r>
              <a:rPr lang="en-US" dirty="0"/>
              <a:t>If you want to use Spark to ingest and transform data as part of an automated process, you can define a Spark job to run a script on-demand or based on a schedule.</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797500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TALKING POINTS</a:t>
            </a:r>
          </a:p>
          <a:p>
            <a:pPr algn="l"/>
            <a:endParaRPr lang="en-IE" b="1" i="0" dirty="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E" b="0" i="0" dirty="0">
                <a:solidFill>
                  <a:srgbClr val="24292E"/>
                </a:solidFill>
                <a:effectLst/>
                <a:latin typeface="-apple-system"/>
              </a:rPr>
              <a:t>A common u</a:t>
            </a:r>
            <a:r>
              <a:rPr lang="en-IE" b="0" i="0" dirty="0">
                <a:solidFill>
                  <a:srgbClr val="171717"/>
                </a:solidFill>
                <a:effectLst/>
                <a:latin typeface="Segoe UI" panose="020B0502040204020203" pitchFamily="34" charset="0"/>
              </a:rPr>
              <a:t>se case for using Apache Spark pools in Azure Synapse Analytics is for transforming complex data structures using DataFrames. It can help for the following reasons:</a:t>
            </a:r>
            <a:endParaRPr lang="en-IE" b="1" i="1" dirty="0">
              <a:solidFill>
                <a:srgbClr val="171717"/>
              </a:solidFill>
              <a:effectLst/>
              <a:latin typeface="Segoe UI" panose="020B0502040204020203" pitchFamily="34" charset="0"/>
            </a:endParaRPr>
          </a:p>
          <a:p>
            <a:pPr algn="l"/>
            <a:endParaRPr lang="en-IE" b="1" i="1"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IE" b="0" i="0" dirty="0">
                <a:solidFill>
                  <a:srgbClr val="444444"/>
                </a:solidFill>
                <a:effectLst/>
                <a:latin typeface="Calibri" panose="020F0502020204030204" pitchFamily="34" charset="0"/>
              </a:rPr>
              <a:t>Complex data types are increasingly common and represent a challenge for data engineers as analyzing nested schema and data arrays tend to include time-consuming and complex SQL queries. </a:t>
            </a:r>
          </a:p>
          <a:p>
            <a:pPr marL="171450" indent="-171450" algn="l">
              <a:buFont typeface="Arial" panose="020B0604020202020204" pitchFamily="34" charset="0"/>
              <a:buChar char="•"/>
            </a:pPr>
            <a:r>
              <a:rPr lang="en-IE" b="0" i="0" dirty="0">
                <a:solidFill>
                  <a:srgbClr val="444444"/>
                </a:solidFill>
                <a:effectLst/>
                <a:latin typeface="Calibri" panose="020F0502020204030204" pitchFamily="34" charset="0"/>
              </a:rPr>
              <a:t>It can be difficult to rename or cast the nested column data type. </a:t>
            </a:r>
          </a:p>
          <a:p>
            <a:pPr marL="171450" indent="-171450" algn="l">
              <a:buFont typeface="Arial" panose="020B0604020202020204" pitchFamily="34" charset="0"/>
              <a:buChar char="•"/>
            </a:pPr>
            <a:r>
              <a:rPr lang="en-IE" b="0" i="0" dirty="0">
                <a:solidFill>
                  <a:srgbClr val="444444"/>
                </a:solidFill>
                <a:effectLst/>
                <a:latin typeface="Calibri" panose="020F0502020204030204" pitchFamily="34" charset="0"/>
              </a:rPr>
              <a:t>Performance issues arise when working with deeply nested objects. Data Engineers need to understand how to efficiently process complex data types and make them easily accessible to everyone. In the following example, Synapse Spark is used to read and transform objects into a flat structure through data frames. </a:t>
            </a:r>
          </a:p>
          <a:p>
            <a:pPr marL="171450" indent="-171450" algn="l">
              <a:buFont typeface="Arial" panose="020B0604020202020204" pitchFamily="34" charset="0"/>
              <a:buChar char="•"/>
            </a:pPr>
            <a:r>
              <a:rPr lang="en-IE" b="0" i="0" dirty="0">
                <a:solidFill>
                  <a:srgbClr val="444444"/>
                </a:solidFill>
                <a:effectLst/>
                <a:latin typeface="Calibri" panose="020F0502020204030204" pitchFamily="34" charset="0"/>
              </a:rPr>
              <a:t>Synapse SQL serverless is used to query such objects directly and return those results as a regular table.</a:t>
            </a:r>
          </a:p>
          <a:p>
            <a:pPr marL="171450" indent="-171450" algn="l">
              <a:buFont typeface="Arial" panose="020B0604020202020204" pitchFamily="34" charset="0"/>
              <a:buChar char="•"/>
            </a:pPr>
            <a:r>
              <a:rPr lang="en-IE" b="0" i="0" dirty="0">
                <a:solidFill>
                  <a:srgbClr val="444444"/>
                </a:solidFill>
                <a:effectLst/>
                <a:latin typeface="Calibri" panose="020F0502020204030204" pitchFamily="34" charset="0"/>
              </a:rPr>
              <a:t>With Synapse Spark, it's easy to transform nested structures into columns and array elements into multiple rows. </a:t>
            </a:r>
          </a:p>
          <a:p>
            <a:pPr marL="171450" indent="-171450" algn="l">
              <a:buFont typeface="Arial" panose="020B0604020202020204" pitchFamily="34" charset="0"/>
              <a:buChar char="•"/>
            </a:pPr>
            <a:endParaRPr lang="en-IE" b="0" i="0" dirty="0">
              <a:solidFill>
                <a:srgbClr val="444444"/>
              </a:solidFill>
              <a:effectLst/>
              <a:latin typeface="Calibri" panose="020F0502020204030204" pitchFamily="34" charset="0"/>
            </a:endParaRPr>
          </a:p>
          <a:p>
            <a:pPr marL="0" indent="0" algn="l">
              <a:buFont typeface="Arial" panose="020B0604020202020204" pitchFamily="34" charset="0"/>
              <a:buNone/>
            </a:pPr>
            <a:r>
              <a:rPr lang="en-IE" b="0" i="0" dirty="0">
                <a:solidFill>
                  <a:srgbClr val="444444"/>
                </a:solidFill>
                <a:effectLst/>
                <a:latin typeface="Calibri" panose="020F0502020204030204" pitchFamily="34" charset="0"/>
              </a:rPr>
              <a:t>In the example the following steps show the techniques involved to deal with complex data types by creating multiple DataFrames to achieve the desired result.</a:t>
            </a:r>
          </a:p>
          <a:p>
            <a:pPr algn="l"/>
            <a:endParaRPr lang="en-IE" b="1"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Step 1: Define a function for flattening</a:t>
            </a:r>
          </a:p>
          <a:p>
            <a:pPr marL="0" marR="0" lvl="0" indent="0" algn="l" defTabSz="228554" eaLnBrk="1" fontAlgn="auto" latinLnBrk="0" hangingPunct="1">
              <a:lnSpc>
                <a:spcPct val="117999"/>
              </a:lnSpc>
              <a:spcBef>
                <a:spcPts val="0"/>
              </a:spcBef>
              <a:spcAft>
                <a:spcPts val="0"/>
              </a:spcAft>
              <a:buClrTx/>
              <a:buSzTx/>
              <a:buFontTx/>
              <a:buNone/>
              <a:tabLst/>
              <a:defRPr/>
            </a:pPr>
            <a:r>
              <a:rPr lang="en-IE" sz="1100" b="0" i="0" dirty="0">
                <a:solidFill>
                  <a:srgbClr val="171717"/>
                </a:solidFill>
                <a:effectLst/>
                <a:latin typeface="Segoe UI" panose="020B0502040204020203" pitchFamily="34" charset="0"/>
              </a:rPr>
              <a:t>We create a function that will flatten the nested schema. </a:t>
            </a:r>
          </a:p>
          <a:p>
            <a:pPr marL="0" marR="0" lvl="0" indent="0" algn="l" defTabSz="228554" eaLnBrk="1" fontAlgn="auto" latinLnBrk="0" hangingPunct="1">
              <a:lnSpc>
                <a:spcPct val="117999"/>
              </a:lnSpc>
              <a:spcBef>
                <a:spcPts val="0"/>
              </a:spcBef>
              <a:spcAft>
                <a:spcPts val="0"/>
              </a:spcAft>
              <a:buClrTx/>
              <a:buSzTx/>
              <a:buFontTx/>
              <a:buNone/>
              <a:tabLst/>
              <a:defRPr/>
            </a:pPr>
            <a:endParaRPr lang="en-IE" b="1"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Step 2:  Flatten nested schema</a:t>
            </a:r>
          </a:p>
          <a:p>
            <a:pPr marL="0" marR="0" lvl="0" indent="0" algn="l" defTabSz="228554" eaLnBrk="1" fontAlgn="auto" latinLnBrk="0" hangingPunct="1">
              <a:lnSpc>
                <a:spcPct val="117999"/>
              </a:lnSpc>
              <a:spcBef>
                <a:spcPts val="0"/>
              </a:spcBef>
              <a:spcAft>
                <a:spcPts val="0"/>
              </a:spcAft>
              <a:buClrTx/>
              <a:buSzTx/>
              <a:buFontTx/>
              <a:buNone/>
              <a:tabLst/>
              <a:defRPr/>
            </a:pPr>
            <a:r>
              <a:rPr lang="en-IE" sz="1100" b="0" i="0" dirty="0">
                <a:solidFill>
                  <a:srgbClr val="171717"/>
                </a:solidFill>
                <a:effectLst/>
                <a:latin typeface="Segoe UI" panose="020B0502040204020203" pitchFamily="34" charset="0"/>
              </a:rPr>
              <a:t>We will define the function you create to flatten the nested schema from one DataFrame into a new DataFrame.</a:t>
            </a:r>
            <a:endParaRPr lang="en-US" sz="800" b="1" i="0" dirty="0">
              <a:solidFill>
                <a:srgbClr val="0078D7"/>
              </a:solidFill>
              <a:effectLst/>
              <a:latin typeface="Segoe UI" panose="020B0502040204020203" pitchFamily="34" charset="0"/>
            </a:endParaRPr>
          </a:p>
          <a:p>
            <a:pPr algn="l"/>
            <a:endParaRPr lang="en-IE" b="1"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Step 3: Explode Arrays</a:t>
            </a:r>
          </a:p>
          <a:p>
            <a:pPr algn="l"/>
            <a:r>
              <a:rPr lang="en-IE" sz="1100" b="0" i="0" dirty="0">
                <a:solidFill>
                  <a:srgbClr val="171717"/>
                </a:solidFill>
                <a:effectLst/>
                <a:latin typeface="Segoe UI" panose="020B0502040204020203" pitchFamily="34" charset="0"/>
              </a:rPr>
              <a:t>Here you will transform the data array from the DataFrame created in step 2 into a new DataFrame.</a:t>
            </a:r>
          </a:p>
          <a:p>
            <a:pPr algn="l"/>
            <a:endParaRPr lang="en-IE" b="1" i="0" dirty="0">
              <a:solidFill>
                <a:srgbClr val="171717"/>
              </a:solidFill>
              <a:effectLst/>
              <a:latin typeface="Segoe UI" panose="020B0502040204020203" pitchFamily="34" charset="0"/>
            </a:endParaRPr>
          </a:p>
          <a:p>
            <a:pPr algn="l"/>
            <a:r>
              <a:rPr lang="en-IE" b="1" i="1" dirty="0">
                <a:solidFill>
                  <a:srgbClr val="171717"/>
                </a:solidFill>
                <a:effectLst/>
                <a:latin typeface="Segoe UI" panose="020B0502040204020203" pitchFamily="34" charset="0"/>
              </a:rPr>
              <a:t>Step 4: Flatten child nested Schema</a:t>
            </a:r>
          </a:p>
          <a:p>
            <a:pPr algn="l"/>
            <a:r>
              <a:rPr lang="en-IE" sz="1100" b="0" i="0" dirty="0">
                <a:solidFill>
                  <a:srgbClr val="171717"/>
                </a:solidFill>
                <a:effectLst/>
                <a:latin typeface="Segoe UI" panose="020B0502040204020203" pitchFamily="34" charset="0"/>
              </a:rPr>
              <a:t>Finally, you use the transformed DataFrame created in step 3 and load the cleansed data into a destination DataFrame to complete the work</a:t>
            </a:r>
            <a:endParaRPr lang="en-US" sz="800" b="1" dirty="0">
              <a:solidFill>
                <a:srgbClr val="0078D7"/>
              </a:solidFill>
            </a:endParaRPr>
          </a:p>
          <a:p>
            <a:pPr algn="l"/>
            <a:endParaRPr lang="en-IE" b="1" i="0" dirty="0">
              <a:solidFill>
                <a:srgbClr val="171717"/>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IE" sz="1200" b="0" i="0" dirty="0">
                <a:solidFill>
                  <a:srgbClr val="444444"/>
                </a:solidFill>
                <a:effectLst/>
                <a:latin typeface="Helvetica Neue"/>
              </a:rPr>
              <a:t>​</a:t>
            </a:r>
            <a:r>
              <a:rPr lang="en-US" b="1" dirty="0"/>
              <a:t>Instructor notes and guidance.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GB" sz="1200" b="0" i="0" u="none" strike="noStrike" dirty="0">
              <a:solidFill>
                <a:srgbClr val="000000"/>
              </a:solidFill>
              <a:effectLst/>
              <a:latin typeface="Helvetica Neue"/>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Helvetica Neue"/>
              </a:rPr>
              <a:t>For students it’s important to understand how to transform complex data with DataFrames in Apache Spark Pools. This slide gives you an overview of the step-by-step approach you would take to flatten a nested structure. The lab will enable the students to use the detailed steps of this process.  </a:t>
            </a:r>
            <a:endParaRPr lang="en-US" sz="900" b="0" i="0" dirty="0">
              <a:solidFill>
                <a:srgbClr val="444444"/>
              </a:solidFill>
              <a:effectLst/>
              <a:latin typeface="Calibri" panose="020F0502020204030204" pitchFamily="34" charset="0"/>
            </a:endParaRPr>
          </a:p>
          <a:p>
            <a:pPr algn="l" rtl="0" fontAlgn="base"/>
            <a:r>
              <a:rPr lang="en-IE" sz="1200" b="0" i="0" dirty="0">
                <a:solidFill>
                  <a:srgbClr val="444444"/>
                </a:solidFill>
                <a:effectLst/>
                <a:latin typeface="Helvetica Neue"/>
              </a:rPr>
              <a:t>​</a:t>
            </a:r>
            <a:endParaRPr lang="en-IE" sz="900" b="0" i="0" dirty="0">
              <a:solidFill>
                <a:srgbClr val="444444"/>
              </a:solidFill>
              <a:effectLst/>
              <a:latin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IE" sz="1200" b="0" i="0" dirty="0">
                <a:solidFill>
                  <a:srgbClr val="444444"/>
                </a:solidFill>
                <a:effectLst/>
                <a:latin typeface="Helvetica Neue"/>
              </a:rPr>
              <a:t>​</a:t>
            </a: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dirty="0"/>
          </a:p>
          <a:p>
            <a:pPr algn="l"/>
            <a:r>
              <a:rPr lang="en-IE" b="0" i="0" dirty="0">
                <a:solidFill>
                  <a:srgbClr val="171717"/>
                </a:solidFill>
                <a:effectLst/>
                <a:latin typeface="Segoe UI" panose="020B0502040204020203" pitchFamily="34" charset="0"/>
              </a:rPr>
              <a:t>https://docs.microsoft.com/en-us/learn/modules/transform-data-with-dataframes-apache-spark-pools-azure-synapse-analytics/</a:t>
            </a:r>
          </a:p>
          <a:p>
            <a:pPr algn="l"/>
            <a:endParaRPr lang="en-IE" b="1" i="0" dirty="0">
              <a:solidFill>
                <a:srgbClr val="171717"/>
              </a:solidFill>
              <a:effectLst/>
              <a:latin typeface="Segoe UI" panose="020B0502040204020203" pitchFamily="34" charset="0"/>
            </a:endParaRPr>
          </a:p>
          <a:p>
            <a:pPr algn="l"/>
            <a:endParaRPr lang="en-IE" b="1" i="0" dirty="0">
              <a:solidFill>
                <a:srgbClr val="171717"/>
              </a:solidFill>
              <a:effectLst/>
              <a:latin typeface="Segoe UI" panose="020B0502040204020203" pitchFamily="34" charset="0"/>
            </a:endParaRPr>
          </a:p>
          <a:p>
            <a:pPr algn="l"/>
            <a:endParaRPr lang="en-IE" b="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413846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Dataframe</a:t>
            </a:r>
            <a:r>
              <a:rPr lang="en-US" dirty="0"/>
              <a:t> API is part of a Spark library named Spark SQL, which enables data analysts to use SQL expressions to query and manipulate data.</a:t>
            </a:r>
          </a:p>
          <a:p>
            <a:r>
              <a:rPr lang="en-US" b="1" dirty="0"/>
              <a:t>Creating database objects in the Spark catalog</a:t>
            </a:r>
          </a:p>
          <a:p>
            <a:r>
              <a:rPr lang="en-US" dirty="0"/>
              <a:t>The Spark catalog is a </a:t>
            </a:r>
            <a:r>
              <a:rPr lang="en-US" dirty="0" err="1"/>
              <a:t>metastore</a:t>
            </a:r>
            <a:r>
              <a:rPr lang="en-US" dirty="0"/>
              <a:t> for relational data objects such as views and tables. The Spark runtime can use the catalog to seamlessly integrate code written in any Spark-supported language with SQL expressions that may be more natural to some data analysts or developers.</a:t>
            </a:r>
          </a:p>
          <a:p>
            <a:endParaRPr lang="en-US" dirty="0"/>
          </a:p>
          <a:p>
            <a:r>
              <a:rPr lang="en-US" dirty="0"/>
              <a:t>One of the most intuitive ways to analyze the results of data queries is to visualize them as charts. Notebooks in Microsoft Fabric provide some basic charting capabilities in the user interface, and when that functionality doesn't provide what you need, you can use one of the many Python graphics libraries to create and display data visualizations in the notebook.</a:t>
            </a:r>
          </a:p>
          <a:p>
            <a:r>
              <a:rPr lang="en-US" b="1" dirty="0"/>
              <a:t>Using built-in notebook charts</a:t>
            </a:r>
          </a:p>
          <a:p>
            <a:r>
              <a:rPr lang="en-US" dirty="0"/>
              <a:t>When you display a </a:t>
            </a:r>
            <a:r>
              <a:rPr lang="en-US" dirty="0" err="1"/>
              <a:t>dataframe</a:t>
            </a:r>
            <a:r>
              <a:rPr lang="en-US" dirty="0"/>
              <a:t> or run a SQL query in a Spark notebook, the results are displayed under the code cell. By default, results are rendered as a table, but you can also change the results view to a chart and use the chart properties to customize how the chart visualizes the data, as shown here:</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11</a:t>
            </a:fld>
            <a:endParaRPr lang="en-US"/>
          </a:p>
        </p:txBody>
      </p:sp>
    </p:spTree>
    <p:extLst>
      <p:ext uri="{BB962C8B-B14F-4D97-AF65-F5344CB8AC3E}">
        <p14:creationId xmlns:p14="http://schemas.microsoft.com/office/powerpoint/2010/main" val="349729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a:noFill/>
        </p:spPr>
        <p:txBody>
          <a:bodyPr/>
          <a:lstStyle>
            <a:lvl1pPr>
              <a:defRPr>
                <a:solidFill>
                  <a:srgbClr val="2E3E3E"/>
                </a:solidFill>
              </a:defRPr>
            </a:lvl1pPr>
          </a:lstStyle>
          <a:p>
            <a:r>
              <a:rPr lang="en-US"/>
              <a:t>Click to edit Master title style</a:t>
            </a:r>
            <a:endParaRPr lang="en-US" dirty="0"/>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76962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11018520"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31B51C8-F0A2-4DC1-8821-36947EDA6BFA}"/>
              </a:ext>
            </a:extLst>
          </p:cNvPr>
          <p:cNvPicPr>
            <a:picLocks noChangeAspect="1"/>
          </p:cNvPicPr>
          <p:nvPr userDrawn="1"/>
        </p:nvPicPr>
        <p:blipFill>
          <a:blip r:embed="rId3"/>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1304062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11151917"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1E1E10B1-A5C3-4325-AEE2-BD7EA83B9339}"/>
              </a:ext>
            </a:extLst>
          </p:cNvPr>
          <p:cNvPicPr>
            <a:picLocks noChangeAspect="1"/>
          </p:cNvPicPr>
          <p:nvPr userDrawn="1"/>
        </p:nvPicPr>
        <p:blipFill>
          <a:blip r:embed="rId2"/>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28143802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4287221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588963"/>
            <a:ext cx="4158362" cy="2535236"/>
          </a:xfrm>
          <a:solidFill>
            <a:schemeClr val="bg1"/>
          </a:solidFill>
        </p:spPr>
        <p:txBody>
          <a:bodyPr anchor="b"/>
          <a:lstStyle>
            <a:lvl1pPr>
              <a:defRPr>
                <a:solidFill>
                  <a:srgbClr val="2F2E2F"/>
                </a:soli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4162425" cy="2733497"/>
          </a:xfrm>
        </p:spPr>
        <p:txBody>
          <a:bodyPr/>
          <a:lstStyle>
            <a:lvl1pPr marL="0" indent="0">
              <a:buNone/>
              <a:defRPr sz="2199">
                <a:solidFill>
                  <a:srgbClr val="2F2E2F"/>
                </a:solidFill>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Tree>
    <p:extLst>
      <p:ext uri="{BB962C8B-B14F-4D97-AF65-F5344CB8AC3E}">
        <p14:creationId xmlns:p14="http://schemas.microsoft.com/office/powerpoint/2010/main" val="494300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dirty="0">
                <a:effectLst/>
                <a:latin typeface="Aptos" panose="020B0004020202020204" pitchFamily="34" charset="0"/>
                <a:ea typeface="Aptos" panose="020B0004020202020204" pitchFamily="34" charset="0"/>
                <a:cs typeface="Times New Roman" panose="02020603050405020304" pitchFamily="18" charset="0"/>
              </a:rPr>
              <a:t>Using Apache Spark in Microsoft Fabric</a:t>
            </a:r>
            <a:r>
              <a:rPr lang="en-US" sz="4000" dirty="0">
                <a:effectLst/>
              </a:rPr>
              <a:t> </a:t>
            </a:r>
            <a:endParaRPr lang="en-US" sz="37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dirty="0"/>
              <a:t>Module 5</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x that states Step 1: Define a function for flattening&#10;">
            <a:extLst>
              <a:ext uri="{FF2B5EF4-FFF2-40B4-BE49-F238E27FC236}">
                <a16:creationId xmlns:a16="http://schemas.microsoft.com/office/drawing/2014/main" id="{1DF2AAFC-D4C3-4DD6-9E26-F002D92CC1FA}"/>
              </a:ext>
            </a:extLst>
          </p:cNvPr>
          <p:cNvPicPr>
            <a:picLocks noChangeAspect="1"/>
          </p:cNvPicPr>
          <p:nvPr/>
        </p:nvPicPr>
        <p:blipFill>
          <a:blip r:embed="rId3"/>
          <a:stretch>
            <a:fillRect/>
          </a:stretch>
        </p:blipFill>
        <p:spPr>
          <a:xfrm>
            <a:off x="399768" y="2571750"/>
            <a:ext cx="1943100" cy="1695450"/>
          </a:xfrm>
          <a:prstGeom prst="rect">
            <a:avLst/>
          </a:prstGeom>
        </p:spPr>
      </p:pic>
      <p:pic>
        <p:nvPicPr>
          <p:cNvPr id="9" name="Picture 8" descr="A box that states Step 2:  Flatten nested schema&#10;">
            <a:extLst>
              <a:ext uri="{FF2B5EF4-FFF2-40B4-BE49-F238E27FC236}">
                <a16:creationId xmlns:a16="http://schemas.microsoft.com/office/drawing/2014/main" id="{7DBA5A68-4E29-4DF9-8FD5-81722B9BF6F1}"/>
              </a:ext>
            </a:extLst>
          </p:cNvPr>
          <p:cNvPicPr>
            <a:picLocks noChangeAspect="1"/>
          </p:cNvPicPr>
          <p:nvPr/>
        </p:nvPicPr>
        <p:blipFill>
          <a:blip r:embed="rId4"/>
          <a:stretch>
            <a:fillRect/>
          </a:stretch>
        </p:blipFill>
        <p:spPr>
          <a:xfrm>
            <a:off x="3317674" y="2571750"/>
            <a:ext cx="2010680" cy="1734704"/>
          </a:xfrm>
          <a:prstGeom prst="rect">
            <a:avLst/>
          </a:prstGeom>
        </p:spPr>
      </p:pic>
      <p:pic>
        <p:nvPicPr>
          <p:cNvPr id="11" name="Picture 10" descr="A box that states Step 3: Explode Arrays&#10;">
            <a:extLst>
              <a:ext uri="{FF2B5EF4-FFF2-40B4-BE49-F238E27FC236}">
                <a16:creationId xmlns:a16="http://schemas.microsoft.com/office/drawing/2014/main" id="{73A7F020-0F52-4EB5-A8C0-2D4D213D230C}"/>
              </a:ext>
            </a:extLst>
          </p:cNvPr>
          <p:cNvPicPr>
            <a:picLocks noChangeAspect="1"/>
          </p:cNvPicPr>
          <p:nvPr/>
        </p:nvPicPr>
        <p:blipFill>
          <a:blip r:embed="rId5"/>
          <a:stretch>
            <a:fillRect/>
          </a:stretch>
        </p:blipFill>
        <p:spPr>
          <a:xfrm>
            <a:off x="6303161" y="2506688"/>
            <a:ext cx="2118351" cy="1794010"/>
          </a:xfrm>
          <a:prstGeom prst="rect">
            <a:avLst/>
          </a:prstGeom>
        </p:spPr>
      </p:pic>
      <p:pic>
        <p:nvPicPr>
          <p:cNvPr id="13" name="Picture 12" descr="A box that states Step 4: Flatten child nested Schema&#10;">
            <a:extLst>
              <a:ext uri="{FF2B5EF4-FFF2-40B4-BE49-F238E27FC236}">
                <a16:creationId xmlns:a16="http://schemas.microsoft.com/office/drawing/2014/main" id="{D27603DD-6D88-4BA5-A6B3-68D15359332E}"/>
              </a:ext>
            </a:extLst>
          </p:cNvPr>
          <p:cNvPicPr>
            <a:picLocks noChangeAspect="1"/>
          </p:cNvPicPr>
          <p:nvPr/>
        </p:nvPicPr>
        <p:blipFill>
          <a:blip r:embed="rId6"/>
          <a:stretch>
            <a:fillRect/>
          </a:stretch>
        </p:blipFill>
        <p:spPr>
          <a:xfrm>
            <a:off x="9131454" y="2532497"/>
            <a:ext cx="2118351" cy="1793007"/>
          </a:xfrm>
          <a:prstGeom prst="rect">
            <a:avLst/>
          </a:prstGeom>
        </p:spPr>
      </p:pic>
      <p:pic>
        <p:nvPicPr>
          <p:cNvPr id="15" name="Picture 14">
            <a:extLst>
              <a:ext uri="{FF2B5EF4-FFF2-40B4-BE49-F238E27FC236}">
                <a16:creationId xmlns:a16="http://schemas.microsoft.com/office/drawing/2014/main" id="{3FAEBE64-EA8C-44D6-95F4-2502F2860C6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573096" y="3186690"/>
            <a:ext cx="514350" cy="504825"/>
          </a:xfrm>
          <a:prstGeom prst="rect">
            <a:avLst/>
          </a:prstGeom>
        </p:spPr>
      </p:pic>
      <p:pic>
        <p:nvPicPr>
          <p:cNvPr id="17" name="Picture 16">
            <a:extLst>
              <a:ext uri="{FF2B5EF4-FFF2-40B4-BE49-F238E27FC236}">
                <a16:creationId xmlns:a16="http://schemas.microsoft.com/office/drawing/2014/main" id="{4A00B659-3D64-4DB0-8280-1C01C366690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522574" y="3167063"/>
            <a:ext cx="514350" cy="504825"/>
          </a:xfrm>
          <a:prstGeom prst="rect">
            <a:avLst/>
          </a:prstGeom>
        </p:spPr>
      </p:pic>
      <p:pic>
        <p:nvPicPr>
          <p:cNvPr id="19" name="Picture 18">
            <a:extLst>
              <a:ext uri="{FF2B5EF4-FFF2-40B4-BE49-F238E27FC236}">
                <a16:creationId xmlns:a16="http://schemas.microsoft.com/office/drawing/2014/main" id="{50E500CD-3B28-41B7-81E3-F9FA52A2E27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19307" y="3151281"/>
            <a:ext cx="514350" cy="504825"/>
          </a:xfrm>
          <a:prstGeom prst="rect">
            <a:avLst/>
          </a:prstGeom>
        </p:spPr>
      </p:pic>
      <p:sp>
        <p:nvSpPr>
          <p:cNvPr id="2" name="Title 1">
            <a:extLst>
              <a:ext uri="{FF2B5EF4-FFF2-40B4-BE49-F238E27FC236}">
                <a16:creationId xmlns:a16="http://schemas.microsoft.com/office/drawing/2014/main" id="{3ED74320-24A2-4C86-8091-8ABCD5A57F32}"/>
              </a:ext>
            </a:extLst>
          </p:cNvPr>
          <p:cNvSpPr txBox="1">
            <a:spLocks noGrp="1"/>
          </p:cNvSpPr>
          <p:nvPr>
            <p:ph type="title" idx="4294967295"/>
          </p:nvPr>
        </p:nvSpPr>
        <p:spPr>
          <a:xfrm>
            <a:off x="303660" y="638824"/>
            <a:ext cx="11343820" cy="39754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14400" rtl="0" eaLnBrk="1" latinLnBrk="0" hangingPunct="1">
              <a:lnSpc>
                <a:spcPts val="3137"/>
              </a:lnSpc>
              <a:spcBef>
                <a:spcPct val="0"/>
              </a:spcBef>
              <a:buNone/>
              <a:defRPr sz="2745" strike="noStrike" kern="1200">
                <a:solidFill>
                  <a:srgbClr val="000000"/>
                </a:solidFill>
                <a:latin typeface="+mj-lt"/>
                <a:ea typeface="+mj-ea"/>
                <a:cs typeface="+mj-cs"/>
              </a:defRPr>
            </a:lvl1pPr>
          </a:lstStyle>
          <a:p>
            <a:pPr marL="0" marR="0" lvl="0" indent="0" algn="l" defTabSz="914400" rtl="0" eaLnBrk="1" fontAlgn="auto" latinLnBrk="0" hangingPunct="1">
              <a:lnSpc>
                <a:spcPts val="3137"/>
              </a:lnSpc>
              <a:spcBef>
                <a:spcPct val="0"/>
              </a:spcBef>
              <a:spcAft>
                <a:spcPts val="0"/>
              </a:spcAft>
              <a:buClrTx/>
              <a:buSzTx/>
              <a:buFontTx/>
              <a:buNone/>
              <a:tabLst/>
              <a:defRPr/>
            </a:pPr>
            <a:r>
              <a:rPr kumimoji="0" lang="en-GB" sz="28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Working with Spark </a:t>
            </a:r>
            <a:r>
              <a:rPr kumimoji="0" lang="en-GB" sz="2800" b="0" i="0" u="none" strike="noStrike" kern="1200" cap="none" spc="-50" normalizeH="0" baseline="0" noProof="0" dirty="0" err="1">
                <a:ln w="3175">
                  <a:noFill/>
                </a:ln>
                <a:solidFill>
                  <a:schemeClr val="tx1"/>
                </a:solidFill>
                <a:effectLst/>
                <a:uLnTx/>
                <a:uFillTx/>
                <a:latin typeface="Segoe UI Semibold"/>
                <a:ea typeface="+mn-ea"/>
                <a:cs typeface="Segoe UI" pitchFamily="34" charset="0"/>
              </a:rPr>
              <a:t>DataFrames</a:t>
            </a:r>
            <a:r>
              <a:rPr kumimoji="0" lang="en-GB" sz="28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 in Microsoft Fabric</a:t>
            </a:r>
            <a:endParaRPr kumimoji="0" lang="en-US" sz="2800"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740731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additive="base">
                                        <p:cTn id="46" dur="500" fill="hold"/>
                                        <p:tgtEl>
                                          <p:spTgt spid="13"/>
                                        </p:tgtEl>
                                        <p:attrNameLst>
                                          <p:attrName>ppt_x</p:attrName>
                                        </p:attrNameLst>
                                      </p:cBhvr>
                                      <p:tavLst>
                                        <p:tav tm="0">
                                          <p:val>
                                            <p:strVal val="#ppt_x"/>
                                          </p:val>
                                        </p:tav>
                                        <p:tav tm="100000">
                                          <p:val>
                                            <p:strVal val="#ppt_x"/>
                                          </p:val>
                                        </p:tav>
                                      </p:tavLst>
                                    </p:anim>
                                    <p:anim calcmode="lin" valueType="num">
                                      <p:cBhvr additive="base">
                                        <p:cTn id="4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38040-E1EE-0A15-C569-E0BC58A2FA76}"/>
              </a:ext>
            </a:extLst>
          </p:cNvPr>
          <p:cNvSpPr>
            <a:spLocks noGrp="1"/>
          </p:cNvSpPr>
          <p:nvPr>
            <p:ph type="title"/>
          </p:nvPr>
        </p:nvSpPr>
        <p:spPr>
          <a:xfrm>
            <a:off x="588263" y="457200"/>
            <a:ext cx="11018520" cy="553998"/>
          </a:xfrm>
        </p:spPr>
        <p:txBody>
          <a:bodyPr wrap="square" anchor="t">
            <a:normAutofit/>
          </a:bodyPr>
          <a:lstStyle/>
          <a:p>
            <a:r>
              <a:rPr lang="en-US" dirty="0"/>
              <a:t>Working with Spark Data</a:t>
            </a:r>
          </a:p>
        </p:txBody>
      </p:sp>
      <p:sp>
        <p:nvSpPr>
          <p:cNvPr id="6" name="Content Placeholder 5">
            <a:extLst>
              <a:ext uri="{FF2B5EF4-FFF2-40B4-BE49-F238E27FC236}">
                <a16:creationId xmlns:a16="http://schemas.microsoft.com/office/drawing/2014/main" id="{85134B2C-7340-083C-521C-93D13C45F299}"/>
              </a:ext>
            </a:extLst>
          </p:cNvPr>
          <p:cNvSpPr>
            <a:spLocks noGrp="1"/>
          </p:cNvSpPr>
          <p:nvPr>
            <p:ph sz="quarter" idx="12"/>
          </p:nvPr>
        </p:nvSpPr>
        <p:spPr>
          <a:xfrm>
            <a:off x="584200" y="1435100"/>
            <a:ext cx="5211763" cy="4833938"/>
          </a:xfrm>
        </p:spPr>
        <p:txBody>
          <a:bodyPr wrap="square">
            <a:normAutofit/>
          </a:bodyPr>
          <a:lstStyle/>
          <a:p>
            <a:r>
              <a:rPr lang="en-US" dirty="0"/>
              <a:t>You can use the Spark SQL API to query data</a:t>
            </a:r>
          </a:p>
          <a:p>
            <a:r>
              <a:rPr lang="en-US" dirty="0"/>
              <a:t>You can also use Spark notebooks to visualize data within the notebook</a:t>
            </a:r>
          </a:p>
        </p:txBody>
      </p:sp>
      <p:pic>
        <p:nvPicPr>
          <p:cNvPr id="7170" name="Picture 2" descr="Screenshot of notebook chart of product counts by category.">
            <a:extLst>
              <a:ext uri="{FF2B5EF4-FFF2-40B4-BE49-F238E27FC236}">
                <a16:creationId xmlns:a16="http://schemas.microsoft.com/office/drawing/2014/main" id="{D28DF9AC-85EB-DA00-83F7-344E4E15F5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1790288"/>
            <a:ext cx="5219700" cy="412356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9867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AA27BA-98F9-1C26-01EB-813054F08200}"/>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2A2236E-26A0-03B6-A8C6-BC4ED3822FF7}"/>
              </a:ext>
            </a:extLst>
          </p:cNvPr>
          <p:cNvSpPr>
            <a:spLocks noGrp="1"/>
          </p:cNvSpPr>
          <p:nvPr>
            <p:ph sz="quarter" idx="10"/>
          </p:nvPr>
        </p:nvSpPr>
        <p:spPr>
          <a:xfrm>
            <a:off x="584200" y="1435100"/>
            <a:ext cx="11018838" cy="2757678"/>
          </a:xfrm>
        </p:spPr>
        <p:txBody>
          <a:bodyPr/>
          <a:lstStyle/>
          <a:p>
            <a:r>
              <a:rPr lang="en-US" dirty="0"/>
              <a:t>Spark is a very popular tool for a variety of data science and data engineering tasks</a:t>
            </a:r>
          </a:p>
          <a:p>
            <a:r>
              <a:rPr lang="en-US" dirty="0"/>
              <a:t>You can interact with data in Spark a number of ways including </a:t>
            </a:r>
            <a:r>
              <a:rPr lang="en-US" dirty="0" err="1"/>
              <a:t>SparkSQL</a:t>
            </a:r>
            <a:r>
              <a:rPr lang="en-US" dirty="0"/>
              <a:t>, Python, Scala, and Notebooks</a:t>
            </a:r>
          </a:p>
          <a:p>
            <a:r>
              <a:rPr lang="en-US" dirty="0"/>
              <a:t>Fabric allows you to define notebooks and jobs depending on your requirements</a:t>
            </a:r>
          </a:p>
        </p:txBody>
      </p:sp>
    </p:spTree>
    <p:extLst>
      <p:ext uri="{BB962C8B-B14F-4D97-AF65-F5344CB8AC3E}">
        <p14:creationId xmlns:p14="http://schemas.microsoft.com/office/powerpoint/2010/main" val="5636014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644" y="424452"/>
            <a:ext cx="11343820" cy="397545"/>
          </a:xfrm>
        </p:spPr>
        <p:txBody>
          <a:bodyPr/>
          <a:lstStyle/>
          <a:p>
            <a:r>
              <a:rPr lang="en-GB" sz="2800" spc="-50" dirty="0">
                <a:ln w="3175">
                  <a:noFill/>
                </a:ln>
                <a:solidFill>
                  <a:schemeClr val="tx1"/>
                </a:solidFill>
                <a:latin typeface="Segoe UI Semibold"/>
                <a:ea typeface="+mn-ea"/>
                <a:cs typeface="Segoe UI" pitchFamily="34" charset="0"/>
              </a:rPr>
              <a:t>Introduction to Apache Spark</a:t>
            </a:r>
            <a:endParaRPr lang="en-US" sz="2800" spc="-50" dirty="0">
              <a:ln w="3175">
                <a:noFill/>
              </a:ln>
              <a:solidFill>
                <a:schemeClr val="tx1"/>
              </a:solidFill>
              <a:latin typeface="Segoe UI Semibold"/>
              <a:ea typeface="+mn-ea"/>
              <a:cs typeface="Segoe UI" pitchFamily="34" charset="0"/>
            </a:endParaRPr>
          </a:p>
        </p:txBody>
      </p:sp>
      <p:pic>
        <p:nvPicPr>
          <p:cNvPr id="2050" name="Picture 2" descr="This image provides an overview of the core components of Apache Spark in Azure Synapse Analytics. &#10;&#10;The bottom of the image makes reference to Data Lake and Blob Storage accounts providing the storage component.&#10;&#10;Above this is a YARN layer to provide the resource management layer.&#10;&#10;Above this is the Spark core engine, and above this are optional components such as Spark SQL, SPark MLib and GraphX">
            <a:extLst>
              <a:ext uri="{FF2B5EF4-FFF2-40B4-BE49-F238E27FC236}">
                <a16:creationId xmlns:a16="http://schemas.microsoft.com/office/drawing/2014/main" id="{2884297F-0202-48C5-99AF-B17FDDACA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06"/>
          <a:stretch/>
        </p:blipFill>
        <p:spPr bwMode="auto">
          <a:xfrm>
            <a:off x="1061180" y="1469876"/>
            <a:ext cx="9753600" cy="475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588263" y="457200"/>
            <a:ext cx="11018520" cy="553998"/>
          </a:xfrm>
        </p:spPr>
        <p:txBody>
          <a:bodyPr wrap="square" anchor="t">
            <a:normAutofit/>
          </a:bodyPr>
          <a:lstStyle/>
          <a:p>
            <a:pPr>
              <a:lnSpc>
                <a:spcPct val="90000"/>
              </a:lnSpc>
            </a:pPr>
            <a:r>
              <a:rPr lang="en-GB" sz="2000" spc="-50">
                <a:ln w="3175">
                  <a:noFill/>
                </a:ln>
              </a:rPr>
              <a:t>How do Apache Spark pools work in Fabric</a:t>
            </a:r>
            <a:br>
              <a:rPr lang="en-GB" sz="2000" spc="-50">
                <a:ln w="3175">
                  <a:noFill/>
                </a:ln>
              </a:rPr>
            </a:br>
            <a:endParaRPr lang="en-US" sz="2000" spc="-50">
              <a:ln w="3175">
                <a:noFill/>
              </a:ln>
            </a:endParaRPr>
          </a:p>
        </p:txBody>
      </p:sp>
      <p:pic>
        <p:nvPicPr>
          <p:cNvPr id="4098" name="Picture 2" descr="Image of a Spark Compute Platform with Starter Pools and Custom Spark Pools.">
            <a:extLst>
              <a:ext uri="{FF2B5EF4-FFF2-40B4-BE49-F238E27FC236}">
                <a16:creationId xmlns:a16="http://schemas.microsoft.com/office/drawing/2014/main" id="{EA921D98-CAF7-02DF-E38B-B2F3845D6D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4200" y="2075281"/>
            <a:ext cx="11018838" cy="35535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45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D88B-0DAC-C42B-A07C-ABE7B85D0B1A}"/>
              </a:ext>
            </a:extLst>
          </p:cNvPr>
          <p:cNvSpPr>
            <a:spLocks noGrp="1"/>
          </p:cNvSpPr>
          <p:nvPr>
            <p:ph type="title"/>
          </p:nvPr>
        </p:nvSpPr>
        <p:spPr/>
        <p:txBody>
          <a:bodyPr/>
          <a:lstStyle/>
          <a:p>
            <a:r>
              <a:rPr lang="en-US" dirty="0"/>
              <a:t>Starter Pools</a:t>
            </a:r>
          </a:p>
        </p:txBody>
      </p:sp>
      <p:pic>
        <p:nvPicPr>
          <p:cNvPr id="5122" name="Picture 2" descr="Image of a table showing starter pool configuration.">
            <a:extLst>
              <a:ext uri="{FF2B5EF4-FFF2-40B4-BE49-F238E27FC236}">
                <a16:creationId xmlns:a16="http://schemas.microsoft.com/office/drawing/2014/main" id="{4D37DE47-D5C0-2CC2-6AF3-EE82EFAF37E4}"/>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56960" y="2275883"/>
            <a:ext cx="3595903" cy="23062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iagram showing the high-level design of starter pools.">
            <a:extLst>
              <a:ext uri="{FF2B5EF4-FFF2-40B4-BE49-F238E27FC236}">
                <a16:creationId xmlns:a16="http://schemas.microsoft.com/office/drawing/2014/main" id="{FA5B23D2-A23D-5B2C-D96E-B78C9D7C8C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2863" y="0"/>
            <a:ext cx="8339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913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8CB8-0BC3-C336-F754-2A67CA39A792}"/>
              </a:ext>
            </a:extLst>
          </p:cNvPr>
          <p:cNvSpPr>
            <a:spLocks noGrp="1"/>
          </p:cNvSpPr>
          <p:nvPr>
            <p:ph type="title"/>
          </p:nvPr>
        </p:nvSpPr>
        <p:spPr>
          <a:xfrm>
            <a:off x="588263" y="457200"/>
            <a:ext cx="11018520" cy="553998"/>
          </a:xfrm>
        </p:spPr>
        <p:txBody>
          <a:bodyPr wrap="square" anchor="t">
            <a:normAutofit/>
          </a:bodyPr>
          <a:lstStyle/>
          <a:p>
            <a:r>
              <a:rPr lang="en-US" dirty="0"/>
              <a:t>Spark Pools and Fabric Billing</a:t>
            </a:r>
          </a:p>
        </p:txBody>
      </p:sp>
      <p:pic>
        <p:nvPicPr>
          <p:cNvPr id="5" name="Content Placeholder 4" descr="A screenshot of a computer&#10;&#10;Description automatically generated">
            <a:extLst>
              <a:ext uri="{FF2B5EF4-FFF2-40B4-BE49-F238E27FC236}">
                <a16:creationId xmlns:a16="http://schemas.microsoft.com/office/drawing/2014/main" id="{6F527043-6172-980F-D219-7B2C397B903A}"/>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84200" y="2405847"/>
            <a:ext cx="11018838" cy="2892443"/>
          </a:xfrm>
          <a:noFill/>
        </p:spPr>
      </p:pic>
    </p:spTree>
    <p:extLst>
      <p:ext uri="{BB962C8B-B14F-4D97-AF65-F5344CB8AC3E}">
        <p14:creationId xmlns:p14="http://schemas.microsoft.com/office/powerpoint/2010/main" val="16851008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E911-107F-E734-D354-8260956F90B8}"/>
              </a:ext>
            </a:extLst>
          </p:cNvPr>
          <p:cNvSpPr>
            <a:spLocks noGrp="1"/>
          </p:cNvSpPr>
          <p:nvPr>
            <p:ph type="title"/>
          </p:nvPr>
        </p:nvSpPr>
        <p:spPr>
          <a:xfrm>
            <a:off x="588263" y="457200"/>
            <a:ext cx="11018520" cy="553998"/>
          </a:xfrm>
        </p:spPr>
        <p:txBody>
          <a:bodyPr wrap="square" anchor="t">
            <a:normAutofit/>
          </a:bodyPr>
          <a:lstStyle/>
          <a:p>
            <a:r>
              <a:rPr lang="en-US" dirty="0"/>
              <a:t>Autoscale for Spark Pools</a:t>
            </a:r>
          </a:p>
        </p:txBody>
      </p:sp>
      <p:graphicFrame>
        <p:nvGraphicFramePr>
          <p:cNvPr id="5" name="Content Placeholder 2">
            <a:extLst>
              <a:ext uri="{FF2B5EF4-FFF2-40B4-BE49-F238E27FC236}">
                <a16:creationId xmlns:a16="http://schemas.microsoft.com/office/drawing/2014/main" id="{02A5005F-1DE5-95EF-32EA-5FD9ABB9DDC3}"/>
              </a:ext>
            </a:extLst>
          </p:cNvPr>
          <p:cNvGraphicFramePr>
            <a:graphicFrameLocks noGrp="1"/>
          </p:cNvGraphicFramePr>
          <p:nvPr>
            <p:ph sz="quarter" idx="10"/>
            <p:extLst>
              <p:ext uri="{D42A27DB-BD31-4B8C-83A1-F6EECF244321}">
                <p14:modId xmlns:p14="http://schemas.microsoft.com/office/powerpoint/2010/main" val="401780020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80875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F61C5-C7A6-D8F6-0C10-0F9D9036D62D}"/>
              </a:ext>
            </a:extLst>
          </p:cNvPr>
          <p:cNvSpPr>
            <a:spLocks noGrp="1"/>
          </p:cNvSpPr>
          <p:nvPr>
            <p:ph type="title"/>
          </p:nvPr>
        </p:nvSpPr>
        <p:spPr/>
        <p:txBody>
          <a:bodyPr/>
          <a:lstStyle/>
          <a:p>
            <a:r>
              <a:rPr lang="en-US" dirty="0"/>
              <a:t>Getting Started with Spark</a:t>
            </a:r>
          </a:p>
        </p:txBody>
      </p:sp>
      <p:sp>
        <p:nvSpPr>
          <p:cNvPr id="3" name="Content Placeholder 2">
            <a:extLst>
              <a:ext uri="{FF2B5EF4-FFF2-40B4-BE49-F238E27FC236}">
                <a16:creationId xmlns:a16="http://schemas.microsoft.com/office/drawing/2014/main" id="{03EC4F54-D375-18D2-51BF-483165DB77EC}"/>
              </a:ext>
            </a:extLst>
          </p:cNvPr>
          <p:cNvSpPr>
            <a:spLocks noGrp="1"/>
          </p:cNvSpPr>
          <p:nvPr>
            <p:ph sz="quarter" idx="10"/>
          </p:nvPr>
        </p:nvSpPr>
        <p:spPr>
          <a:xfrm>
            <a:off x="584200" y="1435100"/>
            <a:ext cx="3504721" cy="3964162"/>
          </a:xfrm>
        </p:spPr>
        <p:txBody>
          <a:bodyPr/>
          <a:lstStyle/>
          <a:p>
            <a:r>
              <a:rPr lang="en-US" dirty="0"/>
              <a:t>Each workspace in Fabric is assigned a Spark cluster</a:t>
            </a:r>
          </a:p>
          <a:p>
            <a:r>
              <a:rPr lang="en-US" dirty="0"/>
              <a:t>An administrator can manage settings under the Data Engineering/Science portion of the workspace settings</a:t>
            </a:r>
          </a:p>
        </p:txBody>
      </p:sp>
      <p:pic>
        <p:nvPicPr>
          <p:cNvPr id="7" name="Picture 6" descr="A screenshot of a computer&#10;&#10;Description automatically generated">
            <a:extLst>
              <a:ext uri="{FF2B5EF4-FFF2-40B4-BE49-F238E27FC236}">
                <a16:creationId xmlns:a16="http://schemas.microsoft.com/office/drawing/2014/main" id="{970F1DC7-8D18-FA92-43A0-C8611C947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821" y="1435100"/>
            <a:ext cx="5838305" cy="4772814"/>
          </a:xfrm>
          <a:prstGeom prst="rect">
            <a:avLst/>
          </a:prstGeom>
        </p:spPr>
      </p:pic>
    </p:spTree>
    <p:extLst>
      <p:ext uri="{BB962C8B-B14F-4D97-AF65-F5344CB8AC3E}">
        <p14:creationId xmlns:p14="http://schemas.microsoft.com/office/powerpoint/2010/main" val="12418351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1B131-5F9F-AD2E-DEB6-5BA2007035E9}"/>
              </a:ext>
            </a:extLst>
          </p:cNvPr>
          <p:cNvSpPr>
            <a:spLocks noGrp="1"/>
          </p:cNvSpPr>
          <p:nvPr>
            <p:ph type="title"/>
          </p:nvPr>
        </p:nvSpPr>
        <p:spPr/>
        <p:txBody>
          <a:bodyPr/>
          <a:lstStyle/>
          <a:p>
            <a:r>
              <a:rPr lang="en-US" dirty="0"/>
              <a:t>Spark Libraries</a:t>
            </a:r>
          </a:p>
        </p:txBody>
      </p:sp>
      <p:sp>
        <p:nvSpPr>
          <p:cNvPr id="3" name="Content Placeholder 2">
            <a:extLst>
              <a:ext uri="{FF2B5EF4-FFF2-40B4-BE49-F238E27FC236}">
                <a16:creationId xmlns:a16="http://schemas.microsoft.com/office/drawing/2014/main" id="{5B5A0766-FA9C-24F8-B906-31E4A90E0A57}"/>
              </a:ext>
            </a:extLst>
          </p:cNvPr>
          <p:cNvSpPr>
            <a:spLocks noGrp="1"/>
          </p:cNvSpPr>
          <p:nvPr>
            <p:ph sz="quarter" idx="10"/>
          </p:nvPr>
        </p:nvSpPr>
        <p:spPr>
          <a:xfrm>
            <a:off x="584200" y="1435100"/>
            <a:ext cx="5178245" cy="1895904"/>
          </a:xfrm>
        </p:spPr>
        <p:txBody>
          <a:bodyPr/>
          <a:lstStyle/>
          <a:p>
            <a:r>
              <a:rPr lang="en-US" dirty="0"/>
              <a:t>Spark includes a wide selection of code libraries by default</a:t>
            </a:r>
          </a:p>
          <a:p>
            <a:r>
              <a:rPr lang="en-US" dirty="0"/>
              <a:t>Spark clusters in Fabric include many of the most commonly used libraries</a:t>
            </a:r>
          </a:p>
          <a:p>
            <a:r>
              <a:rPr lang="en-US" dirty="0"/>
              <a:t>You can install additional libraries on the Library management page</a:t>
            </a:r>
          </a:p>
        </p:txBody>
      </p:sp>
      <p:pic>
        <p:nvPicPr>
          <p:cNvPr id="5" name="Picture 4" descr="A screenshot of a library&#10;&#10;Description automatically generated">
            <a:extLst>
              <a:ext uri="{FF2B5EF4-FFF2-40B4-BE49-F238E27FC236}">
                <a16:creationId xmlns:a16="http://schemas.microsoft.com/office/drawing/2014/main" id="{B57B3A71-3DE6-7930-9360-565F35F39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44463"/>
            <a:ext cx="5909948" cy="2573081"/>
          </a:xfrm>
          <a:prstGeom prst="rect">
            <a:avLst/>
          </a:prstGeom>
        </p:spPr>
      </p:pic>
    </p:spTree>
    <p:extLst>
      <p:ext uri="{BB962C8B-B14F-4D97-AF65-F5344CB8AC3E}">
        <p14:creationId xmlns:p14="http://schemas.microsoft.com/office/powerpoint/2010/main" val="26547261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3F060-CF70-D856-6F51-64CA83BEF779}"/>
              </a:ext>
            </a:extLst>
          </p:cNvPr>
          <p:cNvSpPr>
            <a:spLocks noGrp="1"/>
          </p:cNvSpPr>
          <p:nvPr>
            <p:ph type="title"/>
          </p:nvPr>
        </p:nvSpPr>
        <p:spPr/>
        <p:txBody>
          <a:bodyPr/>
          <a:lstStyle/>
          <a:p>
            <a:r>
              <a:rPr lang="en-US" dirty="0"/>
              <a:t>Running Spark Jobs</a:t>
            </a:r>
          </a:p>
        </p:txBody>
      </p:sp>
      <p:sp>
        <p:nvSpPr>
          <p:cNvPr id="3" name="Content Placeholder 2">
            <a:extLst>
              <a:ext uri="{FF2B5EF4-FFF2-40B4-BE49-F238E27FC236}">
                <a16:creationId xmlns:a16="http://schemas.microsoft.com/office/drawing/2014/main" id="{31D3FEC2-3893-E7A3-E59E-B7CBD2C94219}"/>
              </a:ext>
            </a:extLst>
          </p:cNvPr>
          <p:cNvSpPr>
            <a:spLocks noGrp="1"/>
          </p:cNvSpPr>
          <p:nvPr>
            <p:ph sz="quarter" idx="10"/>
          </p:nvPr>
        </p:nvSpPr>
        <p:spPr>
          <a:xfrm>
            <a:off x="584200" y="1435100"/>
            <a:ext cx="5247257" cy="3496342"/>
          </a:xfrm>
        </p:spPr>
        <p:txBody>
          <a:bodyPr/>
          <a:lstStyle/>
          <a:p>
            <a:r>
              <a:rPr lang="en-US" dirty="0"/>
              <a:t>You have two methods for running Spark jobs in Fabric</a:t>
            </a:r>
          </a:p>
          <a:p>
            <a:pPr lvl="1"/>
            <a:r>
              <a:rPr lang="en-US" dirty="0" err="1"/>
              <a:t>Jupyter</a:t>
            </a:r>
            <a:r>
              <a:rPr lang="en-US" dirty="0"/>
              <a:t> notebooks</a:t>
            </a:r>
          </a:p>
          <a:p>
            <a:pPr lvl="1"/>
            <a:r>
              <a:rPr lang="en-US" dirty="0"/>
              <a:t>Spark jobs definition</a:t>
            </a:r>
          </a:p>
          <a:p>
            <a:r>
              <a:rPr lang="en-US" dirty="0"/>
              <a:t>Notebooks are most commonly used to share with others</a:t>
            </a:r>
          </a:p>
          <a:p>
            <a:r>
              <a:rPr lang="en-US" dirty="0"/>
              <a:t>Jobs are typically used for an automated process</a:t>
            </a:r>
          </a:p>
        </p:txBody>
      </p:sp>
      <p:pic>
        <p:nvPicPr>
          <p:cNvPr id="6146" name="Picture 2" descr="Screenshot of a notebook in Microsoft Fabric.">
            <a:extLst>
              <a:ext uri="{FF2B5EF4-FFF2-40B4-BE49-F238E27FC236}">
                <a16:creationId xmlns:a16="http://schemas.microsoft.com/office/drawing/2014/main" id="{FE3FA69F-8C06-5F5F-DA31-F02FC1BB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457" y="320131"/>
            <a:ext cx="4188785" cy="33039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a Spark job definition in Microsoft Fabric.">
            <a:extLst>
              <a:ext uri="{FF2B5EF4-FFF2-40B4-BE49-F238E27FC236}">
                <a16:creationId xmlns:a16="http://schemas.microsoft.com/office/drawing/2014/main" id="{C24057B3-1294-5BD8-08E6-BE375193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5238" y="3216942"/>
            <a:ext cx="434736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99468"/>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c9ab3cf-5ffc-4e23-9951-e59f1d4d2772">
      <Terms xmlns="http://schemas.microsoft.com/office/infopath/2007/PartnerControls"/>
    </lcf76f155ced4ddcb4097134ff3c332f>
    <Credits xmlns="ec9ab3cf-5ffc-4e23-9951-e59f1d4d2772" xsi:nil="true"/>
    <Audience xmlns="ec9ab3cf-5ffc-4e23-9951-e59f1d4d2772" xsi:nil="true"/>
    <TaxCatchAll xmlns="df7f103e-597c-493b-bc31-914106b908e0" xsi:nil="true"/>
    <OverallScore xmlns="ec9ab3cf-5ffc-4e23-9951-e59f1d4d277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9AA89542497BB44B17EFF15C96C765B" ma:contentTypeVersion="22" ma:contentTypeDescription="Create a new document." ma:contentTypeScope="" ma:versionID="c9e3a3a2a1871a01c0bb174ddf2a8ada">
  <xsd:schema xmlns:xsd="http://www.w3.org/2001/XMLSchema" xmlns:xs="http://www.w3.org/2001/XMLSchema" xmlns:p="http://schemas.microsoft.com/office/2006/metadata/properties" xmlns:ns2="ec9ab3cf-5ffc-4e23-9951-e59f1d4d2772" xmlns:ns3="df7f103e-597c-493b-bc31-914106b908e0" targetNamespace="http://schemas.microsoft.com/office/2006/metadata/properties" ma:root="true" ma:fieldsID="9b3649dff5115b20f453b846654cb8f9" ns2:_="" ns3:_="">
    <xsd:import namespace="ec9ab3cf-5ffc-4e23-9951-e59f1d4d2772"/>
    <xsd:import namespace="df7f103e-597c-493b-bc31-914106b908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Audience" minOccurs="0"/>
                <xsd:element ref="ns2:Credits" minOccurs="0"/>
                <xsd:element ref="ns2:OverallScor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9ab3cf-5ffc-4e23-9951-e59f1d4d2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2ae402-469f-44ac-8e1a-80fa5d90e29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Audience" ma:index="24" nillable="true" ma:displayName="Audience" ma:format="Dropdown" ma:internalName="Audience">
      <xsd:complexType>
        <xsd:complexContent>
          <xsd:extension base="dms:MultiChoice">
            <xsd:sequence>
              <xsd:element name="Value" maxOccurs="unbounded" minOccurs="0" nillable="true">
                <xsd:simpleType>
                  <xsd:restriction base="dms:Choice">
                    <xsd:enumeration value="Attendees"/>
                    <xsd:enumeration value="Organizers"/>
                    <xsd:enumeration value="Presenters and Moderators"/>
                    <xsd:enumeration value="Administrators"/>
                  </xsd:restriction>
                </xsd:simpleType>
              </xsd:element>
            </xsd:sequence>
          </xsd:extension>
        </xsd:complexContent>
      </xsd:complexType>
    </xsd:element>
    <xsd:element name="Credits" ma:index="25" nillable="true" ma:displayName="Credits" ma:format="Dropdown" ma:internalName="Credits">
      <xsd:simpleType>
        <xsd:restriction base="dms:Text">
          <xsd:maxLength value="255"/>
        </xsd:restriction>
      </xsd:simpleType>
    </xsd:element>
    <xsd:element name="OverallScore" ma:index="26" nillable="true" ma:displayName="Overall Score" ma:format="Dropdown" ma:internalName="OverallScore" ma:percentage="FALSE">
      <xsd:simpleType>
        <xsd:restriction base="dms:Number"/>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7f103e-597c-493b-bc31-914106b908e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4637c3a-ca42-4f7c-af94-c76bdb54c656}" ma:internalName="TaxCatchAll" ma:showField="CatchAllData" ma:web="df7f103e-597c-493b-bc31-914106b9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customXml/itemProps2.xml><?xml version="1.0" encoding="utf-8"?>
<ds:datastoreItem xmlns:ds="http://schemas.openxmlformats.org/officeDocument/2006/customXml" ds:itemID="{C5DC1468-2D5A-4AF4-B6A1-FA3F00E879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9ab3cf-5ffc-4e23-9951-e59f1d4d2772"/>
    <ds:schemaRef ds:uri="df7f103e-597c-493b-bc31-914106b90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B55F93-F793-45E6-8EF9-B02CA25D11D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1937</TotalTime>
  <Words>2949</Words>
  <Application>Microsoft Macintosh PowerPoint</Application>
  <PresentationFormat>Widescreen</PresentationFormat>
  <Paragraphs>183</Paragraphs>
  <Slides>14</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-apple-system</vt:lpstr>
      <vt:lpstr>Aptos</vt:lpstr>
      <vt:lpstr>Arial</vt:lpstr>
      <vt:lpstr>Calibri</vt:lpstr>
      <vt:lpstr>Consolas</vt:lpstr>
      <vt:lpstr>Helvetica Neue</vt:lpstr>
      <vt:lpstr>Segoe UI</vt:lpstr>
      <vt:lpstr>Segoe UI Light</vt:lpstr>
      <vt:lpstr>Segoe UI Semibold</vt:lpstr>
      <vt:lpstr>Segoe UI Semilight</vt:lpstr>
      <vt:lpstr>Wingdings</vt:lpstr>
      <vt:lpstr>1_Black Template</vt:lpstr>
      <vt:lpstr>Using Apache Spark in Microsoft Fabric </vt:lpstr>
      <vt:lpstr>Introduction to Apache Spark</vt:lpstr>
      <vt:lpstr>How do Apache Spark pools work in Fabric </vt:lpstr>
      <vt:lpstr>Starter Pools</vt:lpstr>
      <vt:lpstr>Spark Pools and Fabric Billing</vt:lpstr>
      <vt:lpstr>Autoscale for Spark Pools</vt:lpstr>
      <vt:lpstr>Getting Started with Spark</vt:lpstr>
      <vt:lpstr>Spark Libraries</vt:lpstr>
      <vt:lpstr>Running Spark Jobs</vt:lpstr>
      <vt:lpstr>Working with Spark DataFrames in Microsoft Fabric</vt:lpstr>
      <vt:lpstr>Working with Spark Data</vt:lpstr>
      <vt:lpstr>Summary</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Joey D'Antoni</cp:lastModifiedBy>
  <cp:revision>30</cp:revision>
  <dcterms:created xsi:type="dcterms:W3CDTF">2023-04-14T00:23:05Z</dcterms:created>
  <dcterms:modified xsi:type="dcterms:W3CDTF">2023-09-13T17:25:09Z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0x010100F9AA89542497BB44B17EFF15C96C765B</vt:lpwstr>
  </property>
  <property fmtid="{D5CDD505-2E9C-101B-9397-08002B2CF9AE}" pid="3" name="MediaServiceImageTags">
    <vt:lpwstr/>
  </property>
</Properties>
</file>